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326" r:id="rId3"/>
    <p:sldId id="327" r:id="rId4"/>
    <p:sldId id="328" r:id="rId5"/>
    <p:sldId id="329" r:id="rId6"/>
    <p:sldId id="330" r:id="rId7"/>
    <p:sldId id="261" r:id="rId8"/>
    <p:sldId id="331" r:id="rId9"/>
    <p:sldId id="332" r:id="rId10"/>
    <p:sldId id="333" r:id="rId11"/>
    <p:sldId id="334" r:id="rId12"/>
    <p:sldId id="290" r:id="rId13"/>
    <p:sldId id="291" r:id="rId14"/>
    <p:sldId id="262" r:id="rId15"/>
    <p:sldId id="335" r:id="rId16"/>
    <p:sldId id="336" r:id="rId17"/>
    <p:sldId id="337" r:id="rId18"/>
    <p:sldId id="338" r:id="rId19"/>
    <p:sldId id="292" r:id="rId20"/>
    <p:sldId id="339" r:id="rId21"/>
    <p:sldId id="32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F8F3BB-F1BA-4BC6-BB58-B8DDB8B85A00}" type="datetimeFigureOut">
              <a:rPr lang="bg-BG"/>
              <a:pPr>
                <a:defRPr/>
              </a:pPr>
              <a:t>10.5.2017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E5529E-B414-4FEE-BDFF-E666CA6E184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1858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541-6ED0-428C-A920-2E44D22F29AD}" type="datetime1">
              <a:rPr lang="en-US" smtClean="0"/>
              <a:t>5/10/2017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0E13-04FB-4A69-A590-26E502596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9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2A4A-718E-4F7A-AE89-527BBADFD46F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8AD8-2CBF-4B1F-BB5A-EF04ADE13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73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2733-B521-425C-B13F-2F4DE9EB5D6B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E5F5-B33B-425C-B620-04AEF636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1755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4DCFA7-3062-4EE2-999F-641A31217E3B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266893-79E2-4326-B874-C90457C0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8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E997-713D-4A5A-880E-443C936CFB92}" type="datetime1">
              <a:rPr lang="en-US" smtClean="0"/>
              <a:t>5/10/2017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3DB9-CF2B-4126-B6EF-2E1DD9E8C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5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C057-26E0-42F6-AFBF-6027F73B22A6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B857-21B9-4F22-B90C-6C6EBBC1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62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ECA3-878D-432A-BBD8-FBE08D54AC0D}" type="datetime1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52F8-7950-4563-8A29-15D831258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40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892503-1CB0-4C97-B88B-5BA4C9FF60E2}" type="datetime1">
              <a:rPr lang="en-US" smtClean="0"/>
              <a:t>5/10/2017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F1E998-4305-484D-82B8-339406E99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9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FFC6-A0F2-4730-8964-6D4FD4EB16E0}" type="datetime1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AFEF-C38E-4A43-B360-9620F50B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7711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2EF56A-44BA-4646-B3D1-E21F6BD5BAC7}" type="datetime1">
              <a:rPr lang="en-US" smtClean="0"/>
              <a:t>5/10/2017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9DD1D7-DBAF-4925-A8BD-5AFCFECB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843A71-7772-4C0A-81D7-EA0D7A02CF7F}" type="datetime1">
              <a:rPr lang="en-US" smtClean="0"/>
              <a:t>5/10/2017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4875C3-1EB5-4784-AE1D-43BA267BE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205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46A6040-12C3-4215-9D90-278970713CA5}" type="datetime1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8C46A04-DC43-4D0D-853B-B539CFBD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49" r:id="rId4"/>
    <p:sldLayoutId id="2147484250" r:id="rId5"/>
    <p:sldLayoutId id="2147484268" r:id="rId6"/>
    <p:sldLayoutId id="2147484251" r:id="rId7"/>
    <p:sldLayoutId id="2147484269" r:id="rId8"/>
    <p:sldLayoutId id="2147484270" r:id="rId9"/>
    <p:sldLayoutId id="2147484252" r:id="rId10"/>
    <p:sldLayoutId id="2147484253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66700" y="1791002"/>
            <a:ext cx="8610600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“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Количествено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определяне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на 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астаксантин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и 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кантаксантин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в 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хайвер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от 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пъстървови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altLang="en-US" sz="2000" b="1" dirty="0" err="1" smtClean="0">
                <a:latin typeface="Arial" charset="0"/>
                <a:ea typeface="Times New Roman" pitchFamily="18" charset="0"/>
                <a:cs typeface="Arial" charset="0"/>
              </a:rPr>
              <a:t>риби</a:t>
            </a:r>
            <a:r>
              <a:rPr lang="ru-RU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 чрез </a:t>
            </a:r>
            <a:r>
              <a:rPr lang="en-US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HPLC</a:t>
            </a:r>
            <a:r>
              <a:rPr lang="bg-BG" altLang="en-US" sz="2000" b="1" dirty="0">
                <a:latin typeface="Arial" charset="0"/>
                <a:ea typeface="Times New Roman" pitchFamily="18" charset="0"/>
                <a:cs typeface="Arial" charset="0"/>
              </a:rPr>
              <a:t>*</a:t>
            </a:r>
            <a:r>
              <a:rPr lang="bg-BG" altLang="en-US" sz="2000" b="1" dirty="0" smtClean="0">
                <a:latin typeface="Arial" charset="0"/>
                <a:ea typeface="Times New Roman" pitchFamily="18" charset="0"/>
                <a:cs typeface="Arial" charset="0"/>
              </a:rPr>
              <a:t>“</a:t>
            </a:r>
            <a:endParaRPr lang="en-US" altLang="en-US" sz="2000" b="1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 dirty="0" smtClean="0">
                <a:latin typeface="Arial" charset="0"/>
                <a:ea typeface="Times New Roman" pitchFamily="18" charset="0"/>
                <a:cs typeface="Arial" charset="0"/>
              </a:rPr>
              <a:t>Автори: Милена Цанова</a:t>
            </a:r>
            <a:r>
              <a:rPr lang="en-GB" sz="1800" b="1" i="1" baseline="30000" dirty="0" smtClean="0"/>
              <a:t>a</a:t>
            </a:r>
            <a:r>
              <a:rPr lang="bg-BG" altLang="en-US" sz="1800" dirty="0" smtClean="0">
                <a:latin typeface="Arial" charset="0"/>
                <a:ea typeface="Times New Roman" pitchFamily="18" charset="0"/>
                <a:cs typeface="Arial" charset="0"/>
              </a:rPr>
              <a:t>, Мариана Аргирова</a:t>
            </a:r>
            <a:r>
              <a:rPr lang="en-GB" sz="1800" i="1" baseline="30000" dirty="0" smtClean="0"/>
              <a:t>b</a:t>
            </a:r>
            <a:r>
              <a:rPr lang="bg-BG" altLang="en-US" sz="1800" dirty="0" smtClean="0">
                <a:latin typeface="Arial" charset="0"/>
                <a:ea typeface="Times New Roman" pitchFamily="18" charset="0"/>
                <a:cs typeface="Arial" charset="0"/>
              </a:rPr>
              <a:t>, Васил Атанасов</a:t>
            </a:r>
            <a:r>
              <a:rPr lang="en-GB" sz="1800" b="1" i="1" baseline="30000" dirty="0" smtClean="0"/>
              <a:t>a</a:t>
            </a:r>
            <a:endParaRPr lang="bg-BG" sz="1800" b="1" i="1" baseline="30000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en-US" sz="1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indent="0" algn="ctr">
              <a:buNone/>
            </a:pPr>
            <a:r>
              <a:rPr lang="en-GB" sz="1800" b="1" i="1" baseline="30000" dirty="0" smtClean="0"/>
              <a:t>a</a:t>
            </a:r>
            <a:r>
              <a:rPr lang="bg-BG" sz="1800" i="1" dirty="0" smtClean="0"/>
              <a:t>Катедра „Биохимия, Микробиология и Физика“, Аграрен Факултет към Тракийски Университет, гр. Стара Загора</a:t>
            </a:r>
            <a:endParaRPr lang="bg-BG" sz="1800" dirty="0"/>
          </a:p>
          <a:p>
            <a:pPr indent="0" algn="ctr">
              <a:buNone/>
            </a:pPr>
            <a:r>
              <a:rPr lang="en-GB" sz="1800" i="1" baseline="30000" dirty="0" smtClean="0"/>
              <a:t>b</a:t>
            </a:r>
            <a:r>
              <a:rPr lang="bg-BG" sz="1800" i="1" dirty="0" smtClean="0"/>
              <a:t>Катедра „Химия“</a:t>
            </a:r>
            <a:r>
              <a:rPr lang="en-GB" sz="1800" i="1" dirty="0" smtClean="0"/>
              <a:t>, </a:t>
            </a:r>
            <a:r>
              <a:rPr lang="bg-BG" sz="1800" i="1" dirty="0" smtClean="0"/>
              <a:t>Фармацевтичен Факултет</a:t>
            </a:r>
            <a:r>
              <a:rPr lang="bg-BG" sz="1800" i="1" dirty="0"/>
              <a:t> </a:t>
            </a:r>
            <a:r>
              <a:rPr lang="bg-BG" sz="1800" i="1" dirty="0" smtClean="0"/>
              <a:t> към</a:t>
            </a:r>
            <a:r>
              <a:rPr lang="en-GB" sz="1800" i="1" dirty="0" smtClean="0"/>
              <a:t> </a:t>
            </a:r>
            <a:r>
              <a:rPr lang="bg-BG" sz="1800" i="1" dirty="0" smtClean="0"/>
              <a:t>Медицински Университет</a:t>
            </a:r>
            <a:r>
              <a:rPr lang="en-GB" sz="1800" i="1" dirty="0" smtClean="0"/>
              <a:t>, </a:t>
            </a:r>
            <a:r>
              <a:rPr lang="bg-BG" sz="1800" i="1" dirty="0" smtClean="0"/>
              <a:t>гр. Пловдив</a:t>
            </a:r>
            <a:endParaRPr lang="bg-BG" altLang="en-US" sz="18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23009" y="5365522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buClrTx/>
              <a:buSzTx/>
              <a:buNone/>
            </a:pPr>
            <a:r>
              <a:rPr lang="bg-BG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*Оригинал :</a:t>
            </a:r>
          </a:p>
          <a:p>
            <a:pPr lvl="0" algn="just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Tzanova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Argirova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M. &amp;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Atanasov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V., 2016, HPLC Quantification of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Astaxanthin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Canthaxanthin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Salmonidae Eggs. Biomedical Chromatography, 31(4).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DOI: 10.1002/bmc.3852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1792216" y="236901"/>
            <a:ext cx="605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 dirty="0" smtClean="0">
                <a:latin typeface="Arial" charset="0"/>
                <a:ea typeface="Times New Roman" pitchFamily="18" charset="0"/>
                <a:cs typeface="Arial" charset="0"/>
              </a:rPr>
              <a:t>ТРАКИЙСКИ УНИВЕРСИТЕТ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 dirty="0" smtClean="0">
                <a:latin typeface="Arial" charset="0"/>
                <a:ea typeface="Times New Roman" pitchFamily="18" charset="0"/>
                <a:cs typeface="Arial" charset="0"/>
              </a:rPr>
              <a:t>СТАРА ЗАГОРА</a:t>
            </a:r>
          </a:p>
        </p:txBody>
      </p:sp>
      <p:pic>
        <p:nvPicPr>
          <p:cNvPr id="13" name="Picture 12" descr="LOGO-TRU -malko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952"/>
            <a:ext cx="1087438" cy="94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905000" y="1003012"/>
            <a:ext cx="605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 dirty="0" smtClean="0">
                <a:latin typeface="Arial" charset="0"/>
                <a:ea typeface="Times New Roman" pitchFamily="18" charset="0"/>
                <a:cs typeface="Arial" charset="0"/>
              </a:rPr>
              <a:t>„НАУКА БИЗНЕС, МЕДИИ – 2017“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 dirty="0" smtClean="0">
                <a:latin typeface="Arial" charset="0"/>
                <a:ea typeface="Times New Roman" pitchFamily="18" charset="0"/>
                <a:cs typeface="Arial" charset="0"/>
              </a:rPr>
              <a:t>11 – 12 май 2017г.</a:t>
            </a:r>
            <a:endParaRPr lang="en-US" altLang="en-US" sz="1600" b="1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243" descr="blue4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19800"/>
            <a:ext cx="7924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7" descr="pec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12" y="592788"/>
            <a:ext cx="1376360" cy="8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7467600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Експериментална част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304800" y="1146175"/>
            <a:ext cx="8382000" cy="498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>
              <a:lnSpc>
                <a:spcPct val="114000"/>
              </a:lnSpc>
              <a:buNone/>
            </a:pPr>
            <a:r>
              <a:rPr lang="ru-RU" sz="1800" b="1" dirty="0" err="1" smtClean="0"/>
              <a:t>Екстракция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ксантофилите</a:t>
            </a:r>
            <a:endParaRPr lang="ru-RU" sz="1800" b="1" dirty="0" smtClean="0"/>
          </a:p>
          <a:p>
            <a:pPr indent="0" algn="just">
              <a:lnSpc>
                <a:spcPct val="114000"/>
              </a:lnSpc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Етапът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екстракция</a:t>
            </a:r>
            <a:r>
              <a:rPr lang="ru-RU" sz="1800" dirty="0"/>
              <a:t> е от </a:t>
            </a:r>
            <a:r>
              <a:rPr lang="ru-RU" sz="1800" dirty="0" err="1"/>
              <a:t>решаващо</a:t>
            </a:r>
            <a:r>
              <a:rPr lang="ru-RU" sz="1800" dirty="0"/>
              <a:t> значение за анализа на </a:t>
            </a:r>
            <a:r>
              <a:rPr lang="ru-RU" sz="1800" dirty="0" err="1"/>
              <a:t>тези</a:t>
            </a:r>
            <a:r>
              <a:rPr lang="ru-RU" sz="1800" dirty="0"/>
              <a:t> </a:t>
            </a:r>
            <a:r>
              <a:rPr lang="ru-RU" sz="1800" dirty="0" err="1" smtClean="0"/>
              <a:t>съединения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поради</a:t>
            </a:r>
            <a:r>
              <a:rPr lang="ru-RU" sz="1800" dirty="0" smtClean="0"/>
              <a:t> </a:t>
            </a:r>
            <a:r>
              <a:rPr lang="ru-RU" sz="1800" dirty="0" err="1" smtClean="0"/>
              <a:t>тяхната</a:t>
            </a:r>
            <a:r>
              <a:rPr lang="ru-RU" sz="1800" dirty="0" smtClean="0"/>
              <a:t> </a:t>
            </a:r>
            <a:r>
              <a:rPr lang="ru-RU" sz="1800" dirty="0" err="1" smtClean="0"/>
              <a:t>чувствителност</a:t>
            </a:r>
            <a:r>
              <a:rPr lang="ru-RU" sz="1800" dirty="0" smtClean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светлина и кислород. </a:t>
            </a:r>
            <a:r>
              <a:rPr lang="ru-RU" sz="1800" dirty="0" err="1"/>
              <a:t>Процедурата</a:t>
            </a:r>
            <a:r>
              <a:rPr lang="ru-RU" sz="1800" dirty="0"/>
              <a:t> </a:t>
            </a:r>
            <a:r>
              <a:rPr lang="ru-RU" sz="1800" dirty="0" smtClean="0"/>
              <a:t>се </a:t>
            </a:r>
            <a:r>
              <a:rPr lang="ru-RU" sz="1800" dirty="0" err="1"/>
              <a:t>извършва</a:t>
            </a:r>
            <a:r>
              <a:rPr lang="ru-RU" sz="1800" dirty="0"/>
              <a:t> </a:t>
            </a:r>
            <a:r>
              <a:rPr lang="ru-RU" sz="1800" dirty="0" err="1"/>
              <a:t>възможно</a:t>
            </a:r>
            <a:r>
              <a:rPr lang="ru-RU" sz="1800" dirty="0"/>
              <a:t> </a:t>
            </a:r>
            <a:r>
              <a:rPr lang="ru-RU" sz="1800" dirty="0" err="1"/>
              <a:t>най-бързо</a:t>
            </a:r>
            <a:r>
              <a:rPr lang="ru-RU" sz="1800" dirty="0"/>
              <a:t> в </a:t>
            </a:r>
            <a:r>
              <a:rPr lang="ru-RU" sz="1800" dirty="0" err="1"/>
              <a:t>тъмна</a:t>
            </a:r>
            <a:r>
              <a:rPr lang="ru-RU" sz="1800" dirty="0"/>
              <a:t> стая, за да се </a:t>
            </a:r>
            <a:r>
              <a:rPr lang="ru-RU" sz="1800" dirty="0" err="1"/>
              <a:t>сведе</a:t>
            </a:r>
            <a:r>
              <a:rPr lang="ru-RU" sz="1800" dirty="0"/>
              <a:t> до минимум </a:t>
            </a:r>
            <a:r>
              <a:rPr lang="ru-RU" sz="1800" dirty="0" err="1"/>
              <a:t>излагането</a:t>
            </a:r>
            <a:r>
              <a:rPr lang="ru-RU" sz="1800" dirty="0"/>
              <a:t> на </a:t>
            </a:r>
            <a:r>
              <a:rPr lang="ru-RU" sz="1800" dirty="0" err="1"/>
              <a:t>ксантофилите</a:t>
            </a:r>
            <a:r>
              <a:rPr lang="ru-RU" sz="1800" dirty="0"/>
              <a:t> на </a:t>
            </a:r>
            <a:r>
              <a:rPr lang="ru-RU" sz="1800" dirty="0" err="1"/>
              <a:t>въздуха</a:t>
            </a:r>
            <a:r>
              <a:rPr lang="ru-RU" sz="1800" dirty="0"/>
              <a:t> и </a:t>
            </a:r>
            <a:r>
              <a:rPr lang="ru-RU" sz="1800" dirty="0" err="1"/>
              <a:t>слънчевата</a:t>
            </a:r>
            <a:r>
              <a:rPr lang="ru-RU" sz="1800" dirty="0"/>
              <a:t> светлина и да се </a:t>
            </a:r>
            <a:r>
              <a:rPr lang="ru-RU" sz="1800" dirty="0" err="1"/>
              <a:t>избегне</a:t>
            </a:r>
            <a:r>
              <a:rPr lang="ru-RU" sz="1800" dirty="0"/>
              <a:t> </a:t>
            </a:r>
            <a:r>
              <a:rPr lang="ru-RU" sz="1800" dirty="0" err="1"/>
              <a:t>компрометирането</a:t>
            </a:r>
            <a:r>
              <a:rPr lang="ru-RU" sz="1800" dirty="0"/>
              <a:t> на </a:t>
            </a:r>
            <a:r>
              <a:rPr lang="ru-RU" sz="1800" dirty="0" err="1"/>
              <a:t>експерименталните</a:t>
            </a:r>
            <a:r>
              <a:rPr lang="ru-RU" sz="1800" dirty="0"/>
              <a:t> </a:t>
            </a:r>
            <a:r>
              <a:rPr lang="ru-RU" sz="1800" dirty="0" err="1"/>
              <a:t>резултати</a:t>
            </a:r>
            <a:r>
              <a:rPr lang="ru-RU" sz="1800" dirty="0"/>
              <a:t>. </a:t>
            </a:r>
            <a:endParaRPr lang="ru-RU" sz="1800" dirty="0" smtClean="0"/>
          </a:p>
          <a:p>
            <a:pPr indent="0" algn="just">
              <a:lnSpc>
                <a:spcPct val="114000"/>
              </a:lnSpc>
              <a:buNone/>
            </a:pPr>
            <a:r>
              <a:rPr lang="ru-RU" sz="1800" dirty="0"/>
              <a:t>	</a:t>
            </a:r>
            <a:r>
              <a:rPr lang="ru-RU" sz="1800" dirty="0" smtClean="0"/>
              <a:t>0,5 - 1,5 </a:t>
            </a:r>
            <a:r>
              <a:rPr lang="ru-RU" sz="1800" dirty="0"/>
              <a:t>g </a:t>
            </a:r>
            <a:r>
              <a:rPr lang="ru-RU" sz="1800" dirty="0" smtClean="0"/>
              <a:t>от </a:t>
            </a:r>
            <a:r>
              <a:rPr lang="ru-RU" sz="1800" dirty="0" err="1" smtClean="0"/>
              <a:t>размразения</a:t>
            </a:r>
            <a:r>
              <a:rPr lang="ru-RU" sz="1800" dirty="0" smtClean="0"/>
              <a:t> </a:t>
            </a:r>
            <a:r>
              <a:rPr lang="ru-RU" sz="1800" dirty="0"/>
              <a:t>при </a:t>
            </a:r>
            <a:r>
              <a:rPr lang="ru-RU" sz="1800" dirty="0" err="1"/>
              <a:t>стайна</a:t>
            </a:r>
            <a:r>
              <a:rPr lang="ru-RU" sz="1800" dirty="0"/>
              <a:t> </a:t>
            </a:r>
            <a:r>
              <a:rPr lang="ru-RU" sz="1800" dirty="0" smtClean="0"/>
              <a:t>температура </a:t>
            </a:r>
            <a:r>
              <a:rPr lang="ru-RU" sz="1800" dirty="0" err="1" smtClean="0"/>
              <a:t>хайвер</a:t>
            </a:r>
            <a:r>
              <a:rPr lang="ru-RU" sz="1800" dirty="0" smtClean="0"/>
              <a:t> се </a:t>
            </a:r>
            <a:r>
              <a:rPr lang="ru-RU" sz="1800" dirty="0" err="1" smtClean="0"/>
              <a:t>диспергира</a:t>
            </a:r>
            <a:r>
              <a:rPr lang="ru-RU" sz="1800" dirty="0" smtClean="0"/>
              <a:t> в </a:t>
            </a:r>
            <a:r>
              <a:rPr lang="ru-RU" sz="1800" dirty="0" err="1" smtClean="0"/>
              <a:t>смес</a:t>
            </a:r>
            <a:r>
              <a:rPr lang="ru-RU" sz="1800" dirty="0" smtClean="0"/>
              <a:t> от 2 </a:t>
            </a:r>
            <a:r>
              <a:rPr lang="ru-RU" sz="1800" dirty="0" err="1"/>
              <a:t>ml</a:t>
            </a:r>
            <a:r>
              <a:rPr lang="ru-RU" sz="1800" dirty="0"/>
              <a:t> </a:t>
            </a:r>
            <a:r>
              <a:rPr lang="ru-RU" sz="1800" dirty="0" smtClean="0"/>
              <a:t>1 N </a:t>
            </a:r>
            <a:r>
              <a:rPr lang="ru-RU" sz="1800" dirty="0"/>
              <a:t>карбамид и 5 </a:t>
            </a:r>
            <a:r>
              <a:rPr lang="ru-RU" sz="1800" dirty="0" err="1"/>
              <a:t>ml</a:t>
            </a:r>
            <a:r>
              <a:rPr lang="ru-RU" sz="1800" dirty="0"/>
              <a:t> </a:t>
            </a:r>
            <a:r>
              <a:rPr lang="ru-RU" sz="1800" dirty="0" smtClean="0"/>
              <a:t>от </a:t>
            </a:r>
            <a:r>
              <a:rPr lang="ru-RU" sz="1800" dirty="0" err="1" smtClean="0"/>
              <a:t>етанол</a:t>
            </a:r>
            <a:r>
              <a:rPr lang="ru-RU" sz="1800" dirty="0" smtClean="0"/>
              <a:t> – </a:t>
            </a:r>
            <a:r>
              <a:rPr lang="ru-RU" sz="1800" dirty="0" err="1" smtClean="0"/>
              <a:t>изопропанол</a:t>
            </a:r>
            <a:r>
              <a:rPr lang="en-US" sz="1800" dirty="0" smtClean="0"/>
              <a:t> </a:t>
            </a:r>
            <a:r>
              <a:rPr lang="ru-RU" sz="1800" dirty="0" smtClean="0"/>
              <a:t>–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n</a:t>
            </a:r>
            <a:r>
              <a:rPr lang="ru-RU" sz="1800" dirty="0" smtClean="0"/>
              <a:t>-</a:t>
            </a:r>
            <a:r>
              <a:rPr lang="ru-RU" sz="1800" dirty="0" err="1" smtClean="0"/>
              <a:t>хексан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1:2:6 v/v/v</a:t>
            </a:r>
            <a:r>
              <a:rPr lang="ru-RU" sz="1800" dirty="0"/>
              <a:t>) в </a:t>
            </a:r>
            <a:r>
              <a:rPr lang="ru-RU" sz="1800" dirty="0" err="1"/>
              <a:t>ледена</a:t>
            </a:r>
            <a:r>
              <a:rPr lang="ru-RU" sz="1800" dirty="0"/>
              <a:t> </a:t>
            </a:r>
            <a:r>
              <a:rPr lang="ru-RU" sz="1800" dirty="0" smtClean="0"/>
              <a:t>баня</a:t>
            </a:r>
            <a:r>
              <a:rPr lang="en-US" sz="1800" dirty="0" smtClean="0"/>
              <a:t> </a:t>
            </a:r>
            <a:r>
              <a:rPr lang="ru-RU" sz="1800" dirty="0" smtClean="0"/>
              <a:t>чрез </a:t>
            </a:r>
            <a:r>
              <a:rPr lang="ru-RU" sz="1800" dirty="0"/>
              <a:t>механичен </a:t>
            </a:r>
            <a:r>
              <a:rPr lang="ru-RU" sz="1800" dirty="0" err="1"/>
              <a:t>хомогенизатор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 err="1"/>
              <a:t>продължение</a:t>
            </a:r>
            <a:r>
              <a:rPr lang="ru-RU" sz="1800" dirty="0"/>
              <a:t> на 3 </a:t>
            </a:r>
            <a:r>
              <a:rPr lang="en-US" sz="1800" dirty="0" smtClean="0"/>
              <a:t>min</a:t>
            </a:r>
            <a:r>
              <a:rPr lang="ru-RU" sz="1800" dirty="0" smtClean="0"/>
              <a:t>. </a:t>
            </a:r>
            <a:r>
              <a:rPr lang="ru-RU" sz="1800" dirty="0" err="1"/>
              <a:t>Хомогенизираните</a:t>
            </a:r>
            <a:r>
              <a:rPr lang="ru-RU" sz="1800" dirty="0"/>
              <a:t> </a:t>
            </a:r>
            <a:r>
              <a:rPr lang="ru-RU" sz="1800" dirty="0" err="1"/>
              <a:t>проби</a:t>
            </a:r>
            <a:r>
              <a:rPr lang="ru-RU" sz="1800" dirty="0"/>
              <a:t> се </a:t>
            </a:r>
            <a:r>
              <a:rPr lang="ru-RU" sz="1800" dirty="0" err="1"/>
              <a:t>центрофугират</a:t>
            </a:r>
            <a:r>
              <a:rPr lang="ru-RU" sz="1800" dirty="0"/>
              <a:t> </a:t>
            </a:r>
            <a:r>
              <a:rPr lang="ru-RU" sz="1800" dirty="0" smtClean="0"/>
              <a:t>2 </a:t>
            </a:r>
            <a:r>
              <a:rPr lang="en-US" sz="1800" dirty="0" smtClean="0"/>
              <a:t>min</a:t>
            </a:r>
            <a:r>
              <a:rPr lang="ru-RU" sz="1800" dirty="0" smtClean="0"/>
              <a:t> </a:t>
            </a:r>
            <a:r>
              <a:rPr lang="ru-RU" sz="1800" dirty="0"/>
              <a:t>при 4 </a:t>
            </a:r>
            <a:r>
              <a:rPr lang="ru-RU" sz="1800" dirty="0" smtClean="0"/>
              <a:t>°С и 60</a:t>
            </a:r>
            <a:r>
              <a:rPr lang="en-US" sz="1800" dirty="0" smtClean="0"/>
              <a:t>0</a:t>
            </a:r>
            <a:r>
              <a:rPr lang="ru-RU" sz="1800" dirty="0" err="1" smtClean="0"/>
              <a:t>хg</a:t>
            </a:r>
            <a:r>
              <a:rPr lang="ru-RU" sz="1800" dirty="0"/>
              <a:t>. </a:t>
            </a:r>
            <a:r>
              <a:rPr lang="ru-RU" sz="1800" dirty="0" err="1" smtClean="0"/>
              <a:t>Тази</a:t>
            </a:r>
            <a:r>
              <a:rPr lang="ru-RU" sz="1800" dirty="0" smtClean="0"/>
              <a:t> </a:t>
            </a:r>
            <a:r>
              <a:rPr lang="ru-RU" sz="1800" dirty="0"/>
              <a:t>процедура се </a:t>
            </a:r>
            <a:r>
              <a:rPr lang="ru-RU" sz="1800" dirty="0" err="1" smtClean="0"/>
              <a:t>повтаря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обезцветяване</a:t>
            </a:r>
            <a:r>
              <a:rPr lang="ru-RU" sz="1800" dirty="0" smtClean="0"/>
              <a:t> на </a:t>
            </a:r>
            <a:r>
              <a:rPr lang="ru-RU" sz="1800" dirty="0" err="1"/>
              <a:t>супернатанта</a:t>
            </a:r>
            <a:r>
              <a:rPr lang="ru-RU" sz="1800" dirty="0"/>
              <a:t>. </a:t>
            </a:r>
            <a:r>
              <a:rPr lang="ru-RU" sz="1800" dirty="0" err="1" smtClean="0"/>
              <a:t>Течните</a:t>
            </a:r>
            <a:r>
              <a:rPr lang="ru-RU" sz="1800" dirty="0" smtClean="0"/>
              <a:t> фракции се </a:t>
            </a:r>
            <a:r>
              <a:rPr lang="ru-RU" sz="1800" dirty="0" err="1" smtClean="0"/>
              <a:t>събират</a:t>
            </a:r>
            <a:r>
              <a:rPr lang="ru-RU" sz="1800" dirty="0" smtClean="0"/>
              <a:t>. </a:t>
            </a:r>
            <a:r>
              <a:rPr lang="ru-RU" sz="1800" dirty="0" err="1" smtClean="0"/>
              <a:t>Разтворителят</a:t>
            </a:r>
            <a:r>
              <a:rPr lang="ru-RU" sz="1800" dirty="0" smtClean="0"/>
              <a:t> </a:t>
            </a:r>
            <a:r>
              <a:rPr lang="ru-RU" sz="1800" dirty="0"/>
              <a:t>се </a:t>
            </a:r>
            <a:r>
              <a:rPr lang="ru-RU" sz="1800" dirty="0" err="1" smtClean="0"/>
              <a:t>отстранява</a:t>
            </a:r>
            <a:r>
              <a:rPr lang="ru-RU" sz="1800" dirty="0" smtClean="0"/>
              <a:t> чрез </a:t>
            </a:r>
            <a:r>
              <a:rPr lang="ru-RU" sz="1800" dirty="0" err="1"/>
              <a:t>ротационен</a:t>
            </a:r>
            <a:r>
              <a:rPr lang="ru-RU" sz="1800" dirty="0"/>
              <a:t> </a:t>
            </a:r>
            <a:r>
              <a:rPr lang="ru-RU" sz="1800" dirty="0" smtClean="0"/>
              <a:t>вакуум </a:t>
            </a:r>
            <a:r>
              <a:rPr lang="ru-RU" sz="1800" dirty="0" err="1" smtClean="0"/>
              <a:t>изпарител</a:t>
            </a:r>
            <a:r>
              <a:rPr lang="ru-RU" sz="1800" dirty="0" smtClean="0"/>
              <a:t> </a:t>
            </a:r>
            <a:r>
              <a:rPr lang="ru-RU" sz="1800" dirty="0"/>
              <a:t>при 40 </a:t>
            </a:r>
            <a:r>
              <a:rPr lang="ru-RU" sz="1800" dirty="0" smtClean="0"/>
              <a:t>°С, а </a:t>
            </a:r>
            <a:r>
              <a:rPr lang="ru-RU" sz="1800" dirty="0" err="1"/>
              <a:t>сухият</a:t>
            </a:r>
            <a:r>
              <a:rPr lang="ru-RU" sz="1800" dirty="0"/>
              <a:t> </a:t>
            </a:r>
            <a:r>
              <a:rPr lang="ru-RU" sz="1800" dirty="0" err="1"/>
              <a:t>остатък</a:t>
            </a:r>
            <a:r>
              <a:rPr lang="ru-RU" sz="1800" dirty="0"/>
              <a:t> се </a:t>
            </a:r>
            <a:r>
              <a:rPr lang="ru-RU" sz="1800" dirty="0" err="1"/>
              <a:t>разтваря</a:t>
            </a:r>
            <a:r>
              <a:rPr lang="ru-RU" sz="1800" dirty="0"/>
              <a:t> в 2 </a:t>
            </a:r>
            <a:r>
              <a:rPr lang="ru-RU" sz="1800" dirty="0" err="1"/>
              <a:t>mL</a:t>
            </a:r>
            <a:r>
              <a:rPr lang="ru-RU" sz="1800" dirty="0"/>
              <a:t> метанол. </a:t>
            </a:r>
            <a:r>
              <a:rPr lang="ru-RU" sz="1800" dirty="0" err="1"/>
              <a:t>Метаноловите</a:t>
            </a:r>
            <a:r>
              <a:rPr lang="ru-RU" sz="1800" dirty="0"/>
              <a:t> </a:t>
            </a:r>
            <a:r>
              <a:rPr lang="ru-RU" sz="1800" dirty="0" err="1"/>
              <a:t>екстракти</a:t>
            </a:r>
            <a:r>
              <a:rPr lang="ru-RU" sz="1800" dirty="0"/>
              <a:t> се </a:t>
            </a:r>
            <a:r>
              <a:rPr lang="ru-RU" sz="1800" dirty="0" err="1"/>
              <a:t>съхраняват</a:t>
            </a:r>
            <a:r>
              <a:rPr lang="ru-RU" sz="1800" dirty="0"/>
              <a:t> </a:t>
            </a:r>
            <a:r>
              <a:rPr lang="ru-RU" sz="1800" dirty="0" err="1"/>
              <a:t>през</a:t>
            </a:r>
            <a:r>
              <a:rPr lang="ru-RU" sz="1800" dirty="0"/>
              <a:t> </a:t>
            </a:r>
            <a:r>
              <a:rPr lang="ru-RU" sz="1800" dirty="0" err="1"/>
              <a:t>нощта</a:t>
            </a:r>
            <a:r>
              <a:rPr lang="ru-RU" sz="1800" dirty="0"/>
              <a:t> при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-</a:t>
            </a:r>
            <a:r>
              <a:rPr lang="ru-RU" sz="1800" dirty="0"/>
              <a:t>12 ° С </a:t>
            </a:r>
            <a:r>
              <a:rPr lang="ru-RU" sz="1800" dirty="0" err="1"/>
              <a:t>преди</a:t>
            </a:r>
            <a:r>
              <a:rPr lang="ru-RU" sz="1800" dirty="0"/>
              <a:t> </a:t>
            </a:r>
            <a:r>
              <a:rPr lang="ru-RU" sz="1800" dirty="0" smtClean="0"/>
              <a:t>HPLC - анализа</a:t>
            </a:r>
            <a:r>
              <a:rPr lang="ru-RU" sz="1800" dirty="0"/>
              <a:t>. </a:t>
            </a:r>
            <a:endParaRPr lang="bg-BG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8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7467600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Резултати и обсъждане. </a:t>
            </a:r>
            <a:r>
              <a:rPr lang="bg-BG" sz="24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Валидиране</a:t>
            </a:r>
            <a:r>
              <a:rPr lang="bg-BG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метода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304800" y="1146175"/>
            <a:ext cx="8515350" cy="32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 algn="just">
              <a:lnSpc>
                <a:spcPct val="114000"/>
              </a:lnSpc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Основните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параметри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валидиране</a:t>
            </a:r>
            <a:r>
              <a:rPr lang="ru-RU" sz="1800" dirty="0" smtClean="0"/>
              <a:t> на един количествен метод за анализ </a:t>
            </a:r>
            <a:r>
              <a:rPr lang="ru-RU" sz="1800" dirty="0" err="1" smtClean="0"/>
              <a:t>са</a:t>
            </a:r>
            <a:r>
              <a:rPr lang="ru-RU" sz="1800" dirty="0"/>
              <a:t>: </a:t>
            </a:r>
            <a:r>
              <a:rPr lang="ru-RU" sz="1800" dirty="0" err="1"/>
              <a:t>линейност</a:t>
            </a:r>
            <a:r>
              <a:rPr lang="ru-RU" sz="1800" dirty="0"/>
              <a:t>, </a:t>
            </a:r>
            <a:r>
              <a:rPr lang="ru-RU" sz="1800" dirty="0" smtClean="0"/>
              <a:t>обхват на </a:t>
            </a:r>
            <a:r>
              <a:rPr lang="ru-RU" sz="1800" dirty="0" err="1" smtClean="0"/>
              <a:t>измерване</a:t>
            </a:r>
            <a:r>
              <a:rPr lang="ru-RU" sz="1800" dirty="0" smtClean="0"/>
              <a:t>, </a:t>
            </a:r>
            <a:r>
              <a:rPr lang="ru-RU" sz="1800" dirty="0" err="1"/>
              <a:t>точност</a:t>
            </a:r>
            <a:r>
              <a:rPr lang="ru-RU" sz="1800" dirty="0"/>
              <a:t>, </a:t>
            </a:r>
            <a:r>
              <a:rPr lang="ru-RU" sz="1800" dirty="0" err="1"/>
              <a:t>прецизност</a:t>
            </a:r>
            <a:r>
              <a:rPr lang="ru-RU" sz="1800" dirty="0"/>
              <a:t>, </a:t>
            </a:r>
            <a:r>
              <a:rPr lang="ru-RU" sz="1800" dirty="0" err="1" smtClean="0"/>
              <a:t>аналитичен</a:t>
            </a:r>
            <a:r>
              <a:rPr lang="ru-RU" sz="1800" dirty="0" smtClean="0"/>
              <a:t> добив, </a:t>
            </a:r>
            <a:r>
              <a:rPr lang="ru-RU" sz="1800" dirty="0"/>
              <a:t>граница на </a:t>
            </a:r>
            <a:r>
              <a:rPr lang="ru-RU" sz="1800" dirty="0" err="1"/>
              <a:t>количествено</a:t>
            </a:r>
            <a:r>
              <a:rPr lang="ru-RU" sz="1800" dirty="0"/>
              <a:t> </a:t>
            </a:r>
            <a:r>
              <a:rPr lang="ru-RU" sz="1800" dirty="0" err="1"/>
              <a:t>определяне</a:t>
            </a:r>
            <a:r>
              <a:rPr lang="ru-RU" sz="1800" dirty="0"/>
              <a:t> и </a:t>
            </a:r>
            <a:r>
              <a:rPr lang="ru-RU" sz="1800" dirty="0" err="1" smtClean="0"/>
              <a:t>откриване</a:t>
            </a:r>
            <a:r>
              <a:rPr lang="en-US" sz="1800" dirty="0" smtClean="0"/>
              <a:t>. </a:t>
            </a:r>
            <a:r>
              <a:rPr lang="bg-BG" sz="1800" dirty="0" smtClean="0"/>
              <a:t>При оценяването им </a:t>
            </a:r>
            <a:r>
              <a:rPr lang="bg-BG" sz="1800" smtClean="0"/>
              <a:t>са </a:t>
            </a:r>
            <a:r>
              <a:rPr lang="bg-BG" sz="1800" smtClean="0"/>
              <a:t>спазвани</a:t>
            </a:r>
            <a:r>
              <a:rPr lang="bg-BG" sz="1800" smtClean="0"/>
              <a:t> </a:t>
            </a:r>
            <a:r>
              <a:rPr lang="bg-BG" sz="1800" dirty="0" smtClean="0"/>
              <a:t>инструкциите, описани в ръководствата на IUPAC (</a:t>
            </a:r>
            <a:r>
              <a:rPr lang="ru-RU" sz="1800" dirty="0" err="1" smtClean="0"/>
              <a:t>Thompson</a:t>
            </a:r>
            <a:r>
              <a:rPr lang="ru-RU" sz="1800" dirty="0" smtClean="0"/>
              <a:t> </a:t>
            </a:r>
            <a:r>
              <a:rPr lang="ru-RU" sz="1800" dirty="0" err="1"/>
              <a:t>et</a:t>
            </a:r>
            <a:r>
              <a:rPr lang="ru-RU" sz="1800" dirty="0"/>
              <a:t> </a:t>
            </a:r>
            <a:r>
              <a:rPr lang="ru-RU" sz="1800" dirty="0" err="1"/>
              <a:t>al</a:t>
            </a:r>
            <a:r>
              <a:rPr lang="ru-RU" sz="1800" dirty="0"/>
              <a:t>, </a:t>
            </a:r>
            <a:r>
              <a:rPr lang="ru-RU" sz="1800" dirty="0" smtClean="0"/>
              <a:t>2002</a:t>
            </a:r>
            <a:r>
              <a:rPr lang="en-US" sz="1800" dirty="0" smtClean="0"/>
              <a:t> </a:t>
            </a:r>
            <a:r>
              <a:rPr lang="ru-RU" sz="1800" dirty="0" smtClean="0"/>
              <a:t>) и </a:t>
            </a:r>
            <a:r>
              <a:rPr lang="en-GB" sz="1800" dirty="0"/>
              <a:t>ICH </a:t>
            </a:r>
            <a:r>
              <a:rPr lang="en-GB" sz="1800" dirty="0" smtClean="0"/>
              <a:t>(The </a:t>
            </a:r>
            <a:r>
              <a:rPr lang="en-GB" sz="1800" dirty="0"/>
              <a:t>International Conference on </a:t>
            </a:r>
            <a:r>
              <a:rPr lang="en-GB" sz="1800" dirty="0" smtClean="0"/>
              <a:t>Harmonization)</a:t>
            </a:r>
            <a:r>
              <a:rPr lang="bg-BG" sz="1800" dirty="0" smtClean="0"/>
              <a:t>.</a:t>
            </a:r>
          </a:p>
          <a:p>
            <a:pPr indent="0" algn="just">
              <a:lnSpc>
                <a:spcPct val="114000"/>
              </a:lnSpc>
              <a:buNone/>
            </a:pPr>
            <a:endParaRPr lang="ru-RU" sz="1800" dirty="0" smtClean="0"/>
          </a:p>
          <a:p>
            <a:pPr>
              <a:lnSpc>
                <a:spcPct val="114000"/>
              </a:lnSpc>
            </a:pPr>
            <a:r>
              <a:rPr lang="ru-RU" sz="1800" b="1" dirty="0" err="1" smtClean="0"/>
              <a:t>Линейност</a:t>
            </a:r>
            <a:r>
              <a:rPr lang="ru-RU" sz="1800" b="1" dirty="0" smtClean="0"/>
              <a:t> и обхват на </a:t>
            </a:r>
            <a:r>
              <a:rPr lang="ru-RU" sz="1800" b="1" dirty="0" err="1" smtClean="0"/>
              <a:t>измерване</a:t>
            </a:r>
            <a:endParaRPr lang="ru-RU" sz="1800" b="1" dirty="0" smtClean="0"/>
          </a:p>
          <a:p>
            <a:pPr indent="0">
              <a:lnSpc>
                <a:spcPct val="114000"/>
              </a:lnSpc>
              <a:buNone/>
            </a:pPr>
            <a:endParaRPr lang="ru-RU" sz="1800" dirty="0"/>
          </a:p>
          <a:p>
            <a:pPr indent="0">
              <a:lnSpc>
                <a:spcPct val="114000"/>
              </a:lnSpc>
              <a:buNone/>
            </a:pPr>
            <a:endParaRPr lang="bg-BG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C:\Users\Canova\Desktop\Проект М 74\BMC\Rev3_1\Figure 2A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86" b="41165"/>
          <a:stretch/>
        </p:blipFill>
        <p:spPr bwMode="auto">
          <a:xfrm>
            <a:off x="152400" y="3800475"/>
            <a:ext cx="44100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anova\Desktop\Проект М 74\BMC\Rev3_1\Figure 2B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6" b="50000"/>
          <a:stretch/>
        </p:blipFill>
        <p:spPr bwMode="auto">
          <a:xfrm>
            <a:off x="4410075" y="3800475"/>
            <a:ext cx="44100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77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400" b="1" dirty="0"/>
              <a:t>Резултати и обсъждане. </a:t>
            </a:r>
            <a:r>
              <a:rPr lang="bg-BG" sz="2400" b="1" dirty="0" err="1"/>
              <a:t>Валидиране</a:t>
            </a:r>
            <a:r>
              <a:rPr lang="bg-BG" sz="2400" b="1" dirty="0"/>
              <a:t> на метода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1146175"/>
            <a:ext cx="8515350" cy="14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1800" b="1" dirty="0" err="1" smtClean="0"/>
              <a:t>Точност</a:t>
            </a:r>
            <a:r>
              <a:rPr lang="ru-RU" sz="1800" b="1" dirty="0" smtClean="0"/>
              <a:t> на метода</a:t>
            </a:r>
          </a:p>
          <a:p>
            <a:pPr indent="0" algn="just">
              <a:lnSpc>
                <a:spcPct val="114000"/>
              </a:lnSpc>
              <a:buNone/>
            </a:pPr>
            <a:r>
              <a:rPr lang="ru-RU" sz="1800" dirty="0"/>
              <a:t>	 </a:t>
            </a:r>
            <a:r>
              <a:rPr lang="ru-RU" sz="1800" dirty="0" err="1" smtClean="0"/>
              <a:t>Четири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стандартни</a:t>
            </a:r>
            <a:r>
              <a:rPr lang="ru-RU" sz="1800" dirty="0" smtClean="0"/>
              <a:t> </a:t>
            </a:r>
            <a:r>
              <a:rPr lang="ru-RU" sz="1800" dirty="0" err="1"/>
              <a:t>разтвора</a:t>
            </a:r>
            <a:r>
              <a:rPr lang="ru-RU" sz="1800" dirty="0"/>
              <a:t> на AX и CX </a:t>
            </a:r>
            <a:r>
              <a:rPr lang="ru-RU" sz="1800" dirty="0" smtClean="0"/>
              <a:t>с концентрация в </a:t>
            </a:r>
            <a:r>
              <a:rPr lang="ru-RU" sz="1800" dirty="0" err="1" smtClean="0"/>
              <a:t>линейния</a:t>
            </a:r>
            <a:r>
              <a:rPr lang="ru-RU" sz="1800" dirty="0" smtClean="0"/>
              <a:t> обхват </a:t>
            </a:r>
            <a:r>
              <a:rPr lang="ru-RU" sz="1800" dirty="0" err="1" smtClean="0"/>
              <a:t>инжектирани</a:t>
            </a:r>
            <a:r>
              <a:rPr lang="ru-RU" sz="1800" dirty="0" smtClean="0"/>
              <a:t> </a:t>
            </a:r>
            <a:r>
              <a:rPr lang="ru-RU" sz="1800" dirty="0" err="1" smtClean="0"/>
              <a:t>трикратно</a:t>
            </a:r>
            <a:r>
              <a:rPr lang="ru-RU" sz="1800" dirty="0" smtClean="0"/>
              <a:t>; сравнена </a:t>
            </a:r>
            <a:r>
              <a:rPr lang="ru-RU" sz="1800" dirty="0" err="1" smtClean="0"/>
              <a:t>измерената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стойност</a:t>
            </a:r>
            <a:r>
              <a:rPr lang="ru-RU" sz="1800" dirty="0" smtClean="0"/>
              <a:t> с </a:t>
            </a:r>
            <a:r>
              <a:rPr lang="ru-RU" sz="1800" dirty="0" err="1" smtClean="0"/>
              <a:t>истинската</a:t>
            </a:r>
            <a:r>
              <a:rPr lang="ru-RU" sz="1800" dirty="0" smtClean="0"/>
              <a:t> (</a:t>
            </a:r>
            <a:r>
              <a:rPr lang="en-GB" sz="1800" dirty="0"/>
              <a:t>Quality </a:t>
            </a:r>
            <a:r>
              <a:rPr lang="en-GB" sz="1800" dirty="0" smtClean="0"/>
              <a:t>Check</a:t>
            </a:r>
            <a:r>
              <a:rPr lang="bg-BG" sz="1800" dirty="0" smtClean="0"/>
              <a:t> подход</a:t>
            </a:r>
            <a:r>
              <a:rPr lang="ru-RU" sz="1800" dirty="0" smtClean="0"/>
              <a:t>) . </a:t>
            </a:r>
            <a:endParaRPr lang="bg-BG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50538"/>
              </p:ext>
            </p:extLst>
          </p:nvPr>
        </p:nvGraphicFramePr>
        <p:xfrm>
          <a:off x="990601" y="2578620"/>
          <a:ext cx="7086599" cy="39107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9599"/>
                <a:gridCol w="790546"/>
                <a:gridCol w="885854"/>
                <a:gridCol w="762000"/>
                <a:gridCol w="533400"/>
                <a:gridCol w="585220"/>
                <a:gridCol w="616174"/>
                <a:gridCol w="856006"/>
                <a:gridCol w="724370"/>
                <a:gridCol w="723430"/>
              </a:tblGrid>
              <a:tr h="3931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Astaxanthin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Canthaxanthin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86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Sample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No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QC</a:t>
                      </a:r>
                      <a:r>
                        <a:rPr lang="bg-BG" sz="1000">
                          <a:effectLst/>
                        </a:rPr>
                        <a:t>*</a:t>
                      </a:r>
                      <a:r>
                        <a:rPr lang="en-GB" sz="1000">
                          <a:effectLst/>
                        </a:rPr>
                        <a:t/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mg/L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Mean peak area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Accuracy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%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RSD, </a:t>
                      </a:r>
                      <a:r>
                        <a:rPr lang="en-GB" sz="1000" dirty="0">
                          <a:effectLst/>
                        </a:rPr>
                        <a:t>%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Sample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No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QC</a:t>
                      </a:r>
                      <a:r>
                        <a:rPr lang="bg-BG" sz="1000" dirty="0" smtClean="0">
                          <a:effectLst/>
                        </a:rPr>
                        <a:t>, </a:t>
                      </a:r>
                      <a:r>
                        <a:rPr lang="en-GB" sz="1000" dirty="0" smtClean="0">
                          <a:effectLst/>
                        </a:rPr>
                        <a:t>mg/L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Mean peak area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Accuracy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%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RSD, </a:t>
                      </a:r>
                      <a:r>
                        <a:rPr lang="en-GB" sz="1000" dirty="0">
                          <a:effectLst/>
                        </a:rPr>
                        <a:t>%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134050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103.7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102517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100.6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0.56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172836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99.0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1.45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142594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103.6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1.20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191162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109.1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1.20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172769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104.1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260850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98.2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34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212185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101.8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0.46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/>
              <a:t>Резултати и обсъждане. </a:t>
            </a:r>
            <a:r>
              <a:rPr lang="bg-BG" sz="2000" b="1" dirty="0" err="1"/>
              <a:t>Валидиране</a:t>
            </a:r>
            <a:r>
              <a:rPr lang="bg-BG" sz="2000" b="1" dirty="0"/>
              <a:t> на метода</a:t>
            </a:r>
            <a:endParaRPr lang="en-US" sz="2000" b="1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1000" y="1143000"/>
            <a:ext cx="807720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85750" indent="-285750"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</a:pPr>
            <a:r>
              <a:rPr lang="ru-RU" altLang="en-US" sz="1800" b="1" dirty="0" err="1" smtClean="0">
                <a:solidFill>
                  <a:srgbClr val="000000"/>
                </a:solidFill>
              </a:rPr>
              <a:t>Прецизност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en-US" sz="1800" dirty="0" smtClean="0">
                <a:solidFill>
                  <a:srgbClr val="000000"/>
                </a:solidFill>
              </a:rPr>
              <a:t>	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Оценката</a:t>
            </a:r>
            <a:r>
              <a:rPr lang="ru-RU" altLang="en-US" sz="1800" dirty="0" smtClean="0">
                <a:solidFill>
                  <a:srgbClr val="000000"/>
                </a:solidFill>
              </a:rPr>
              <a:t> е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въз</a:t>
            </a:r>
            <a:r>
              <a:rPr lang="ru-RU" altLang="en-US" sz="1800" dirty="0" smtClean="0">
                <a:solidFill>
                  <a:srgbClr val="000000"/>
                </a:solidFill>
              </a:rPr>
              <a:t> основа на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относителн</a:t>
            </a:r>
            <a:r>
              <a:rPr lang="en-US" altLang="en-US" sz="1800" dirty="0" smtClean="0">
                <a:solidFill>
                  <a:srgbClr val="000000"/>
                </a:solidFill>
              </a:rPr>
              <a:t>o</a:t>
            </a:r>
            <a:r>
              <a:rPr lang="ru-RU" altLang="en-US" sz="1800" dirty="0" smtClean="0">
                <a:solidFill>
                  <a:srgbClr val="000000"/>
                </a:solidFill>
              </a:rPr>
              <a:t>то стандартно отклонение (RSD) </a:t>
            </a:r>
            <a:r>
              <a:rPr lang="bg-BG" altLang="en-US" sz="1800" dirty="0" smtClean="0">
                <a:solidFill>
                  <a:srgbClr val="000000"/>
                </a:solidFill>
              </a:rPr>
              <a:t>на отчетените стойности </a:t>
            </a:r>
            <a:r>
              <a:rPr lang="ru-RU" altLang="en-US" sz="1800" dirty="0" smtClean="0">
                <a:solidFill>
                  <a:srgbClr val="000000"/>
                </a:solidFill>
              </a:rPr>
              <a:t>при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измерване</a:t>
            </a:r>
            <a:r>
              <a:rPr lang="ru-RU" altLang="en-US" sz="1800" dirty="0" smtClean="0">
                <a:solidFill>
                  <a:srgbClr val="000000"/>
                </a:solidFill>
              </a:rPr>
              <a:t> 10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пъти</a:t>
            </a:r>
            <a:r>
              <a:rPr lang="ru-RU" altLang="en-US" sz="1800" dirty="0" smtClean="0">
                <a:solidFill>
                  <a:srgbClr val="000000"/>
                </a:solidFill>
              </a:rPr>
              <a:t> на концентрация на стандартен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разтвор</a:t>
            </a:r>
            <a:r>
              <a:rPr lang="ru-RU" altLang="en-US" sz="1800" dirty="0" smtClean="0">
                <a:solidFill>
                  <a:srgbClr val="000000"/>
                </a:solidFill>
              </a:rPr>
              <a:t>,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представляващи</a:t>
            </a:r>
            <a:r>
              <a:rPr lang="ru-RU" altLang="en-US" sz="1800" dirty="0" smtClean="0">
                <a:solidFill>
                  <a:srgbClr val="000000"/>
                </a:solidFill>
              </a:rPr>
              <a:t> 100% от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очакваното</a:t>
            </a:r>
            <a:r>
              <a:rPr lang="ru-RU" altLang="en-US" sz="1800" dirty="0" smtClean="0">
                <a:solidFill>
                  <a:srgbClr val="000000"/>
                </a:solidFill>
              </a:rPr>
              <a:t>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ниво</a:t>
            </a:r>
            <a:r>
              <a:rPr lang="ru-RU" altLang="en-US" sz="1800" dirty="0" smtClean="0">
                <a:solidFill>
                  <a:srgbClr val="000000"/>
                </a:solidFill>
              </a:rPr>
              <a:t> при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еднакви</a:t>
            </a:r>
            <a:r>
              <a:rPr lang="ru-RU" altLang="en-US" sz="1800" dirty="0" smtClean="0">
                <a:solidFill>
                  <a:srgbClr val="000000"/>
                </a:solidFill>
              </a:rPr>
              <a:t>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експериментални</a:t>
            </a:r>
            <a:r>
              <a:rPr lang="ru-RU" altLang="en-US" sz="1800" dirty="0" smtClean="0">
                <a:solidFill>
                  <a:srgbClr val="000000"/>
                </a:solidFill>
              </a:rPr>
              <a:t> условия.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Стойностите</a:t>
            </a:r>
            <a:r>
              <a:rPr lang="ru-RU" altLang="en-US" sz="1800" dirty="0" smtClean="0">
                <a:solidFill>
                  <a:srgbClr val="000000"/>
                </a:solidFill>
              </a:rPr>
              <a:t> на RSD на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вр</a:t>
            </a:r>
            <a:r>
              <a:rPr lang="bg-BG" altLang="en-US" sz="1800" dirty="0" err="1" smtClean="0">
                <a:solidFill>
                  <a:srgbClr val="000000"/>
                </a:solidFill>
              </a:rPr>
              <a:t>емето</a:t>
            </a:r>
            <a:r>
              <a:rPr lang="bg-BG" altLang="en-US" sz="1800" dirty="0" smtClean="0">
                <a:solidFill>
                  <a:srgbClr val="000000"/>
                </a:solidFill>
              </a:rPr>
              <a:t> </a:t>
            </a:r>
            <a:r>
              <a:rPr lang="ru-RU" altLang="en-US" sz="1800" dirty="0" smtClean="0">
                <a:solidFill>
                  <a:srgbClr val="000000"/>
                </a:solidFill>
              </a:rPr>
              <a:t> на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задържане</a:t>
            </a:r>
            <a:r>
              <a:rPr lang="ru-RU" altLang="en-US" sz="1800" dirty="0" smtClean="0">
                <a:solidFill>
                  <a:srgbClr val="000000"/>
                </a:solidFill>
              </a:rPr>
              <a:t> и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площта</a:t>
            </a:r>
            <a:r>
              <a:rPr lang="ru-RU" altLang="en-US" sz="1800" dirty="0" smtClean="0">
                <a:solidFill>
                  <a:srgbClr val="000000"/>
                </a:solidFill>
              </a:rPr>
              <a:t> на пика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са</a:t>
            </a:r>
            <a:r>
              <a:rPr lang="ru-RU" altLang="en-US" sz="1800" dirty="0" smtClean="0">
                <a:solidFill>
                  <a:srgbClr val="000000"/>
                </a:solidFill>
              </a:rPr>
              <a:t>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по-малки</a:t>
            </a:r>
            <a:r>
              <a:rPr lang="ru-RU" altLang="en-US" sz="1800" dirty="0" smtClean="0">
                <a:solidFill>
                  <a:srgbClr val="000000"/>
                </a:solidFill>
              </a:rPr>
              <a:t> от 1%,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което</a:t>
            </a:r>
            <a:r>
              <a:rPr lang="ru-RU" altLang="en-US" sz="1800" dirty="0" smtClean="0">
                <a:solidFill>
                  <a:srgbClr val="000000"/>
                </a:solidFill>
              </a:rPr>
              <a:t>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отговаря</a:t>
            </a:r>
            <a:r>
              <a:rPr lang="ru-RU" altLang="en-US" sz="1800" dirty="0" smtClean="0">
                <a:solidFill>
                  <a:srgbClr val="000000"/>
                </a:solidFill>
              </a:rPr>
              <a:t> на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изискванията</a:t>
            </a:r>
            <a:r>
              <a:rPr lang="ru-RU" altLang="en-US" sz="1800" dirty="0">
                <a:solidFill>
                  <a:srgbClr val="000000"/>
                </a:solidFill>
              </a:rPr>
              <a:t> </a:t>
            </a:r>
            <a:r>
              <a:rPr lang="ru-RU" altLang="en-US" sz="1800" dirty="0" smtClean="0">
                <a:solidFill>
                  <a:srgbClr val="000000"/>
                </a:solidFill>
              </a:rPr>
              <a:t>на </a:t>
            </a:r>
            <a:r>
              <a:rPr lang="en-US" altLang="en-US" sz="1800" dirty="0" smtClean="0">
                <a:solidFill>
                  <a:srgbClr val="000000"/>
                </a:solidFill>
              </a:rPr>
              <a:t>ICH </a:t>
            </a:r>
            <a:r>
              <a:rPr lang="en-GB" sz="1800" dirty="0"/>
              <a:t>(The International Conference on Harmonization</a:t>
            </a:r>
            <a:r>
              <a:rPr lang="en-GB" sz="1800" dirty="0" smtClean="0"/>
              <a:t>)</a:t>
            </a:r>
            <a:r>
              <a:rPr lang="bg-BG" sz="1800" dirty="0" smtClean="0"/>
              <a:t> за количествен метод за </a:t>
            </a:r>
            <a:r>
              <a:rPr lang="bg-BG" sz="1800" dirty="0" err="1" smtClean="0"/>
              <a:t>анлиз</a:t>
            </a:r>
            <a:r>
              <a:rPr lang="bg-BG" sz="1800" dirty="0" smtClean="0"/>
              <a:t>.</a:t>
            </a:r>
            <a:endParaRPr lang="en-US" sz="1800" dirty="0" smtClean="0"/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endParaRPr lang="bg-BG" altLang="en-US" sz="1800" dirty="0" smtClean="0">
              <a:solidFill>
                <a:srgbClr val="000000"/>
              </a:solidFill>
            </a:endParaRPr>
          </a:p>
          <a:p>
            <a:pPr marL="285750" indent="-285750"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</a:pPr>
            <a:r>
              <a:rPr lang="bg-BG" altLang="en-US" sz="1800" b="1" dirty="0" smtClean="0">
                <a:solidFill>
                  <a:srgbClr val="000000"/>
                </a:solidFill>
              </a:rPr>
              <a:t>Граница на откриване (</a:t>
            </a:r>
            <a:r>
              <a:rPr lang="ru-RU" altLang="en-US" sz="1800" b="1" dirty="0" smtClean="0">
                <a:solidFill>
                  <a:srgbClr val="000000"/>
                </a:solidFill>
              </a:rPr>
              <a:t>LOD) </a:t>
            </a:r>
            <a:r>
              <a:rPr lang="bg-BG" altLang="en-US" sz="1800" b="1" dirty="0" smtClean="0">
                <a:solidFill>
                  <a:srgbClr val="000000"/>
                </a:solidFill>
              </a:rPr>
              <a:t>и граница на количествено определяне (</a:t>
            </a:r>
            <a:r>
              <a:rPr lang="ru-RU" altLang="en-US" sz="1800" b="1" dirty="0" smtClean="0">
                <a:solidFill>
                  <a:srgbClr val="000000"/>
                </a:solidFill>
              </a:rPr>
              <a:t>LOQ)</a:t>
            </a:r>
            <a:endParaRPr lang="ru-RU" altLang="en-US" sz="1800" b="1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en-US" sz="1800" dirty="0" smtClean="0">
                <a:solidFill>
                  <a:srgbClr val="000000"/>
                </a:solidFill>
              </a:rPr>
              <a:t>За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астаксантин</a:t>
            </a:r>
            <a:r>
              <a:rPr lang="ru-RU" altLang="en-US" sz="1800" dirty="0" smtClean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LOD = </a:t>
            </a:r>
            <a:r>
              <a:rPr lang="ru-RU" altLang="en-US" sz="1800" dirty="0" smtClean="0">
                <a:solidFill>
                  <a:srgbClr val="000000"/>
                </a:solidFill>
              </a:rPr>
              <a:t>0.043 </a:t>
            </a:r>
            <a:r>
              <a:rPr lang="en-US" altLang="en-US" sz="1800" dirty="0" smtClean="0">
                <a:solidFill>
                  <a:srgbClr val="000000"/>
                </a:solidFill>
              </a:rPr>
              <a:t>mg/L </a:t>
            </a:r>
            <a:r>
              <a:rPr lang="ru-RU" altLang="en-US" sz="1800" dirty="0" smtClean="0">
                <a:solidFill>
                  <a:srgbClr val="000000"/>
                </a:solidFill>
              </a:rPr>
              <a:t>и </a:t>
            </a:r>
            <a:r>
              <a:rPr lang="en-US" altLang="en-US" sz="1800" dirty="0" smtClean="0">
                <a:solidFill>
                  <a:srgbClr val="000000"/>
                </a:solidFill>
              </a:rPr>
              <a:t>LOQ = </a:t>
            </a:r>
            <a:r>
              <a:rPr lang="ru-RU" altLang="en-US" sz="1800" dirty="0" smtClean="0">
                <a:solidFill>
                  <a:srgbClr val="000000"/>
                </a:solidFill>
              </a:rPr>
              <a:t>0.044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mg</a:t>
            </a:r>
            <a:r>
              <a:rPr lang="ru-RU" altLang="en-US" sz="1800" dirty="0" smtClean="0">
                <a:solidFill>
                  <a:srgbClr val="000000"/>
                </a:solidFill>
              </a:rPr>
              <a:t>/L</a:t>
            </a:r>
            <a:r>
              <a:rPr lang="ru-RU" altLang="en-US" sz="1800" dirty="0">
                <a:solidFill>
                  <a:srgbClr val="000000"/>
                </a:solidFill>
              </a:rPr>
              <a:t>. 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en-US" sz="1800" dirty="0" smtClean="0">
                <a:solidFill>
                  <a:srgbClr val="000000"/>
                </a:solidFill>
              </a:rPr>
              <a:t>За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кантаксантин</a:t>
            </a:r>
            <a:r>
              <a:rPr lang="ru-RU" altLang="en-US" sz="1800" dirty="0" smtClean="0">
                <a:solidFill>
                  <a:srgbClr val="000000"/>
                </a:solidFill>
              </a:rPr>
              <a:t>: 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LOD= </a:t>
            </a:r>
            <a:r>
              <a:rPr lang="ru-RU" altLang="en-US" sz="1800" dirty="0" smtClean="0">
                <a:solidFill>
                  <a:srgbClr val="000000"/>
                </a:solidFill>
              </a:rPr>
              <a:t> 0.016</a:t>
            </a:r>
            <a:r>
              <a:rPr lang="en-US" altLang="en-US" sz="1800" dirty="0" smtClean="0">
                <a:solidFill>
                  <a:srgbClr val="000000"/>
                </a:solidFill>
              </a:rPr>
              <a:t> mg/L </a:t>
            </a:r>
            <a:r>
              <a:rPr lang="ru-RU" altLang="en-US" sz="1800" dirty="0" smtClean="0">
                <a:solidFill>
                  <a:srgbClr val="000000"/>
                </a:solidFill>
              </a:rPr>
              <a:t>и </a:t>
            </a:r>
            <a:r>
              <a:rPr lang="en-US" altLang="en-US" sz="1800" dirty="0" smtClean="0">
                <a:solidFill>
                  <a:srgbClr val="000000"/>
                </a:solidFill>
              </a:rPr>
              <a:t>LOQ = </a:t>
            </a:r>
            <a:r>
              <a:rPr lang="ru-RU" altLang="en-US" sz="1800" dirty="0" smtClean="0">
                <a:solidFill>
                  <a:srgbClr val="000000"/>
                </a:solidFill>
              </a:rPr>
              <a:t>0.051 </a:t>
            </a:r>
            <a:r>
              <a:rPr lang="ru-RU" altLang="en-US" sz="1800" dirty="0" err="1" smtClean="0">
                <a:solidFill>
                  <a:srgbClr val="000000"/>
                </a:solidFill>
              </a:rPr>
              <a:t>mg</a:t>
            </a:r>
            <a:r>
              <a:rPr lang="ru-RU" altLang="en-US" sz="1800" dirty="0" smtClean="0">
                <a:solidFill>
                  <a:srgbClr val="000000"/>
                </a:solidFill>
              </a:rPr>
              <a:t>/L.</a:t>
            </a:r>
            <a:endParaRPr lang="bg-BG" altLang="en-US" sz="18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15365" name="Picture 1" descr="D:\galin\галин1\учебна работа\animacii\goldycircle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5659438"/>
            <a:ext cx="20288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galin\галин1\учебна работа\animacii\goldycircle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4876800"/>
            <a:ext cx="2438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/>
              <a:t>Резултати и обсъждане. </a:t>
            </a:r>
            <a:r>
              <a:rPr lang="bg-BG" sz="2000" b="1" dirty="0" err="1"/>
              <a:t>Валидиране</a:t>
            </a:r>
            <a:r>
              <a:rPr lang="bg-BG" sz="2000" b="1" dirty="0"/>
              <a:t> на метода</a:t>
            </a:r>
            <a:endParaRPr lang="en-US" sz="2000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71500" y="10668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ClrTx/>
              <a:buSzTx/>
            </a:pP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Стабилност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на работните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разтвори</a:t>
            </a:r>
            <a:endParaRPr lang="ru-RU" altLang="en-US" sz="1800" b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 dirty="0" smtClean="0">
                <a:latin typeface="+mn-lt"/>
                <a:cs typeface="Times New Roman" pitchFamily="18" charset="0"/>
              </a:rPr>
              <a:t>	    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Разтвор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на AX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и CX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с концентрация 1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/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mL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беше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анализиран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непосредствено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след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приготвянето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и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на 24-тия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и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48-ия час.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Разтворите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бяха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съхранявани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в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тъмни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мерителни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колби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при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- 12 °С.  </a:t>
            </a:r>
            <a:endParaRPr lang="bg-BG" altLang="en-US" sz="1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26392"/>
              </p:ext>
            </p:extLst>
          </p:nvPr>
        </p:nvGraphicFramePr>
        <p:xfrm>
          <a:off x="979714" y="2819398"/>
          <a:ext cx="6945086" cy="21336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25286"/>
                <a:gridCol w="1003479"/>
                <a:gridCol w="1130121"/>
                <a:gridCol w="1524000"/>
                <a:gridCol w="1371600"/>
                <a:gridCol w="990600"/>
              </a:tblGrid>
              <a:tr h="7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US" sz="1000" dirty="0" err="1" smtClean="0">
                          <a:effectLst/>
                        </a:rPr>
                        <a:t>Analyte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Time,</a:t>
                      </a:r>
                      <a:endParaRPr lang="bg-BG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hours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Retention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time,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min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Peak area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Peak</a:t>
                      </a:r>
                      <a:r>
                        <a:rPr lang="bg-BG" sz="1000" baseline="0" dirty="0" smtClean="0">
                          <a:effectLst/>
                        </a:rPr>
                        <a:t> </a:t>
                      </a:r>
                      <a:r>
                        <a:rPr lang="en-GB" sz="1000" dirty="0" smtClean="0">
                          <a:effectLst/>
                        </a:rPr>
                        <a:t>area</a:t>
                      </a:r>
                      <a:r>
                        <a:rPr lang="en-GB" sz="1000" dirty="0">
                          <a:effectLst/>
                        </a:rPr>
                        <a:t>,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RSD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Percent 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of the initial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2.71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161382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1.92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–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4.21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127870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0.63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–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24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2.60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160864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0.87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99.6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4.48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126839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0.65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99.2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48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2.68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effectLst/>
                        </a:rPr>
                        <a:t>154277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0.18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95.6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4.34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effectLst/>
                        </a:rPr>
                        <a:t>12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bg-BG" sz="1000">
                          <a:effectLst/>
                        </a:rPr>
                        <a:t>775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0.42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96.0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5229254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 dirty="0" err="1" smtClean="0">
                <a:cs typeface="Times New Roman" pitchFamily="18" charset="0"/>
              </a:rPr>
              <a:t>Въз</a:t>
            </a:r>
            <a:r>
              <a:rPr lang="ru-RU" altLang="en-US" sz="1800" dirty="0" smtClean="0">
                <a:cs typeface="Times New Roman" pitchFamily="18" charset="0"/>
              </a:rPr>
              <a:t> </a:t>
            </a:r>
            <a:r>
              <a:rPr lang="ru-RU" altLang="en-US" sz="1800" dirty="0">
                <a:cs typeface="Times New Roman" pitchFamily="18" charset="0"/>
              </a:rPr>
              <a:t>основа на </a:t>
            </a:r>
            <a:r>
              <a:rPr lang="ru-RU" altLang="en-US" sz="1800" dirty="0" err="1">
                <a:cs typeface="Times New Roman" pitchFamily="18" charset="0"/>
              </a:rPr>
              <a:t>тези</a:t>
            </a:r>
            <a:r>
              <a:rPr lang="ru-RU" altLang="en-US" sz="1800" dirty="0">
                <a:cs typeface="Times New Roman" pitchFamily="18" charset="0"/>
              </a:rPr>
              <a:t> </a:t>
            </a:r>
            <a:r>
              <a:rPr lang="ru-RU" altLang="en-US" sz="1800" dirty="0" err="1">
                <a:cs typeface="Times New Roman" pitchFamily="18" charset="0"/>
              </a:rPr>
              <a:t>данни</a:t>
            </a:r>
            <a:r>
              <a:rPr lang="ru-RU" altLang="en-US" sz="1800" dirty="0">
                <a:cs typeface="Times New Roman" pitchFamily="18" charset="0"/>
              </a:rPr>
              <a:t> можем да заключим, че AX и CX </a:t>
            </a:r>
            <a:r>
              <a:rPr lang="ru-RU" altLang="en-US" sz="1800" dirty="0" err="1">
                <a:cs typeface="Times New Roman" pitchFamily="18" charset="0"/>
              </a:rPr>
              <a:t>могат</a:t>
            </a:r>
            <a:r>
              <a:rPr lang="ru-RU" altLang="en-US" sz="1800" dirty="0">
                <a:cs typeface="Times New Roman" pitchFamily="18" charset="0"/>
              </a:rPr>
              <a:t> да </a:t>
            </a:r>
            <a:r>
              <a:rPr lang="ru-RU" altLang="en-US" sz="1800" dirty="0" err="1" smtClean="0">
                <a:cs typeface="Times New Roman" pitchFamily="18" charset="0"/>
              </a:rPr>
              <a:t>бъдат</a:t>
            </a:r>
            <a:r>
              <a:rPr lang="ru-RU" altLang="en-US" sz="1800" dirty="0" smtClean="0"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cs typeface="Times New Roman" pitchFamily="18" charset="0"/>
              </a:rPr>
              <a:t>анализирани</a:t>
            </a:r>
            <a:r>
              <a:rPr lang="ru-RU" altLang="en-US" sz="1800" dirty="0" smtClean="0">
                <a:cs typeface="Times New Roman" pitchFamily="18" charset="0"/>
              </a:rPr>
              <a:t> </a:t>
            </a:r>
            <a:r>
              <a:rPr lang="ru-RU" altLang="en-US" sz="1800" dirty="0">
                <a:cs typeface="Times New Roman" pitchFamily="18" charset="0"/>
              </a:rPr>
              <a:t>в </a:t>
            </a:r>
            <a:r>
              <a:rPr lang="ru-RU" altLang="en-US" sz="1800" dirty="0" err="1">
                <a:cs typeface="Times New Roman" pitchFamily="18" charset="0"/>
              </a:rPr>
              <a:t>рамките</a:t>
            </a:r>
            <a:r>
              <a:rPr lang="ru-RU" altLang="en-US" sz="1800" dirty="0">
                <a:cs typeface="Times New Roman" pitchFamily="18" charset="0"/>
              </a:rPr>
              <a:t> на 24 часа след </a:t>
            </a:r>
            <a:r>
              <a:rPr lang="ru-RU" altLang="en-US" sz="1800" dirty="0" err="1">
                <a:cs typeface="Times New Roman" pitchFamily="18" charset="0"/>
              </a:rPr>
              <a:t>приготвяне</a:t>
            </a:r>
            <a:r>
              <a:rPr lang="ru-RU" altLang="en-US" sz="1800" dirty="0">
                <a:cs typeface="Times New Roman" pitchFamily="18" charset="0"/>
              </a:rPr>
              <a:t> на </a:t>
            </a:r>
            <a:r>
              <a:rPr lang="ru-RU" altLang="en-US" sz="1800" dirty="0" smtClean="0">
                <a:cs typeface="Times New Roman" pitchFamily="18" charset="0"/>
              </a:rPr>
              <a:t>работните </a:t>
            </a:r>
            <a:r>
              <a:rPr lang="ru-RU" altLang="en-US" sz="1800" dirty="0" err="1" smtClean="0">
                <a:cs typeface="Times New Roman" pitchFamily="18" charset="0"/>
              </a:rPr>
              <a:t>разтвори</a:t>
            </a:r>
            <a:r>
              <a:rPr lang="ru-RU" altLang="en-US" sz="1800" dirty="0" smtClean="0">
                <a:cs typeface="Times New Roman" pitchFamily="18" charset="0"/>
              </a:rPr>
              <a:t> без </a:t>
            </a:r>
            <a:r>
              <a:rPr lang="ru-RU" altLang="en-US" sz="1800" dirty="0">
                <a:cs typeface="Times New Roman" pitchFamily="18" charset="0"/>
              </a:rPr>
              <a:t>добавка на </a:t>
            </a:r>
            <a:r>
              <a:rPr lang="ru-RU" altLang="en-US" sz="1800" dirty="0" err="1">
                <a:cs typeface="Times New Roman" pitchFamily="18" charset="0"/>
              </a:rPr>
              <a:t>консерванти</a:t>
            </a:r>
            <a:r>
              <a:rPr lang="ru-RU" altLang="en-US" sz="1800" dirty="0">
                <a:cs typeface="Times New Roman" pitchFamily="18" charset="0"/>
              </a:rPr>
              <a:t>, напр. </a:t>
            </a:r>
            <a:r>
              <a:rPr lang="bg-BG" altLang="en-US" sz="1800" dirty="0">
                <a:cs typeface="Times New Roman" pitchFamily="18" charset="0"/>
              </a:rPr>
              <a:t>б</a:t>
            </a:r>
            <a:r>
              <a:rPr lang="ru-RU" altLang="en-US" sz="1800" dirty="0" err="1" smtClean="0">
                <a:cs typeface="Times New Roman" pitchFamily="18" charset="0"/>
              </a:rPr>
              <a:t>утил-хидрокси-толуен</a:t>
            </a:r>
            <a:r>
              <a:rPr lang="ru-RU" altLang="en-US" sz="1800" dirty="0" smtClean="0">
                <a:cs typeface="Times New Roman" pitchFamily="18" charset="0"/>
              </a:rPr>
              <a:t> </a:t>
            </a:r>
            <a:r>
              <a:rPr lang="ru-RU" altLang="en-US" sz="1800" dirty="0">
                <a:cs typeface="Times New Roman" pitchFamily="18" charset="0"/>
              </a:rPr>
              <a:t>(ВНТ).</a:t>
            </a:r>
            <a:endParaRPr lang="bg-BG" altLang="en-US" sz="1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/>
              <a:t>Резултати и обсъждане. </a:t>
            </a:r>
            <a:r>
              <a:rPr lang="bg-BG" sz="2000" b="1" dirty="0" err="1"/>
              <a:t>Валидиране</a:t>
            </a:r>
            <a:r>
              <a:rPr lang="bg-BG" sz="2000" b="1" dirty="0"/>
              <a:t> на метода</a:t>
            </a:r>
            <a:endParaRPr lang="en-US" sz="2000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71500" y="9906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ClrTx/>
              <a:buSzTx/>
            </a:pPr>
            <a:r>
              <a:rPr lang="ru-RU" altLang="en-US" sz="1800" b="1" dirty="0" smtClean="0">
                <a:latin typeface="+mn-lt"/>
                <a:cs typeface="Times New Roman" pitchFamily="18" charset="0"/>
              </a:rPr>
              <a:t>Оценка на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матричния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ефект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и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аналитичен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добив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 dirty="0" smtClean="0">
                <a:latin typeface="+mn-lt"/>
                <a:cs typeface="Times New Roman" pitchFamily="18" charset="0"/>
              </a:rPr>
              <a:t>	    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Най-често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срещаният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подход за оценка на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матричния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ефект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е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метода на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стандартният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метод.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Целевите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аналити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се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измерват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в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четири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проби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: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матрица (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екстракт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от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хайвер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)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и 3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матрици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със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стандартна добавка от 0.5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, 0.75 и 1.00 </a:t>
            </a:r>
            <a:r>
              <a:rPr lang="el-GR" altLang="en-US" sz="1800" dirty="0" smtClean="0">
                <a:latin typeface="+mn-lt"/>
                <a:cs typeface="Times New Roman" pitchFamily="18" charset="0"/>
              </a:rPr>
              <a:t>μ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g/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mL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АХ и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СХ.</a:t>
            </a:r>
            <a:endParaRPr lang="bg-BG" altLang="en-US" sz="1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3730" name="Picture 2" descr="C:\Users\Canova\Desktop\Проект М 74\BMC\Rev3_1\Figure 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8" b="16801"/>
          <a:stretch/>
        </p:blipFill>
        <p:spPr bwMode="auto">
          <a:xfrm>
            <a:off x="838200" y="2743200"/>
            <a:ext cx="735647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37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/>
              <a:t>Резултати и обсъждане. </a:t>
            </a:r>
            <a:r>
              <a:rPr lang="bg-BG" sz="2000" b="1" dirty="0" err="1"/>
              <a:t>Валидиране</a:t>
            </a:r>
            <a:r>
              <a:rPr lang="bg-BG" sz="2000" b="1" dirty="0"/>
              <a:t> на метода</a:t>
            </a:r>
            <a:endParaRPr lang="en-US" sz="2000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71500" y="11430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ClrTx/>
              <a:buSzTx/>
            </a:pPr>
            <a:r>
              <a:rPr lang="ru-RU" altLang="en-US" sz="1800" b="1" dirty="0" smtClean="0">
                <a:latin typeface="+mn-lt"/>
                <a:cs typeface="Times New Roman" pitchFamily="18" charset="0"/>
              </a:rPr>
              <a:t>Оценка на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матричния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ефект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и </a:t>
            </a:r>
            <a:r>
              <a:rPr lang="ru-RU" altLang="en-US" sz="1800" b="1" dirty="0" err="1" smtClean="0">
                <a:latin typeface="+mn-lt"/>
                <a:cs typeface="Times New Roman" pitchFamily="18" charset="0"/>
              </a:rPr>
              <a:t>аналитичен</a:t>
            </a:r>
            <a:r>
              <a:rPr lang="ru-RU" altLang="en-US" sz="1800" b="1" dirty="0" smtClean="0">
                <a:latin typeface="+mn-lt"/>
                <a:cs typeface="Times New Roman" pitchFamily="18" charset="0"/>
              </a:rPr>
              <a:t> добив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 dirty="0" smtClean="0">
                <a:latin typeface="+mn-lt"/>
                <a:cs typeface="Times New Roman" pitchFamily="18" charset="0"/>
              </a:rPr>
              <a:t>	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   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Изчислени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са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аналитичните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добиви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: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от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84.6%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до 90.5% за AX и от 88.3 до 92.0% за 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CX.</a:t>
            </a:r>
            <a:endParaRPr lang="bg-BG" altLang="en-US" sz="1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14101"/>
              </p:ext>
            </p:extLst>
          </p:nvPr>
        </p:nvGraphicFramePr>
        <p:xfrm>
          <a:off x="1219200" y="2590800"/>
          <a:ext cx="6466839" cy="36283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87404"/>
                <a:gridCol w="633914"/>
                <a:gridCol w="653003"/>
                <a:gridCol w="750427"/>
                <a:gridCol w="750427"/>
                <a:gridCol w="750427"/>
                <a:gridCol w="750427"/>
                <a:gridCol w="1190810"/>
              </a:tblGrid>
              <a:tr h="60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Analyt</a:t>
                      </a:r>
                      <a:r>
                        <a:rPr lang="bg-BG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Sample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Conc. added,</a:t>
                      </a:r>
                      <a:b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mg/L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Spiked</a:t>
                      </a:r>
                      <a:b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Conc., mg/L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 peak area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RSD*, %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Recovery</a:t>
                      </a:r>
                      <a:b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Standard addition plot data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Astaxanthin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Matrix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0.044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1.90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Squared correlation coefficient</a:t>
                      </a:r>
                      <a:b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0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0.9991</a:t>
                      </a:r>
                      <a:b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equation: </a:t>
                      </a:r>
                      <a:b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 = 170518x– 6864.8 (n = 3)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 Add 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0.467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57449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84.6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024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 Add 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0.723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124050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90.5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024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 Add 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0.931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161912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88.7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0490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Canthaxanthin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Matrix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Squared correlation coefficient</a:t>
                      </a:r>
                      <a:b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0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0.9978</a:t>
                      </a:r>
                      <a:b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equation: </a:t>
                      </a:r>
                      <a:b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 = 131202x-2691.9 (n = 3)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 Add 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64517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90.3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024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 Add 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98336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92.0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024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 Add 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125790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88.3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61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/>
              <a:t>Резултати и обсъждане. </a:t>
            </a:r>
            <a:r>
              <a:rPr lang="ru-RU" altLang="en-US" sz="2000" b="1" dirty="0" err="1" smtClean="0">
                <a:latin typeface="+mn-lt"/>
                <a:cs typeface="Times New Roman" pitchFamily="18" charset="0"/>
              </a:rPr>
              <a:t>Съдържание</a:t>
            </a:r>
            <a:r>
              <a:rPr lang="ru-RU" altLang="en-US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2000" b="1" dirty="0">
                <a:latin typeface="+mn-lt"/>
                <a:cs typeface="Times New Roman" pitchFamily="18" charset="0"/>
              </a:rPr>
              <a:t>на AX и CX в </a:t>
            </a:r>
            <a:r>
              <a:rPr lang="ru-RU" altLang="en-US" sz="2000" b="1" dirty="0" err="1">
                <a:latin typeface="+mn-lt"/>
                <a:cs typeface="Times New Roman" pitchFamily="18" charset="0"/>
              </a:rPr>
              <a:t>хайвер</a:t>
            </a:r>
            <a:r>
              <a:rPr lang="ru-RU" altLang="en-US" sz="2000" b="1" dirty="0">
                <a:latin typeface="+mn-lt"/>
                <a:cs typeface="Times New Roman" pitchFamily="18" charset="0"/>
              </a:rPr>
              <a:t> от </a:t>
            </a:r>
            <a:r>
              <a:rPr lang="ru-RU" altLang="en-US" sz="2000" b="1" dirty="0" err="1">
                <a:latin typeface="+mn-lt"/>
                <a:cs typeface="Times New Roman" pitchFamily="18" charset="0"/>
              </a:rPr>
              <a:t>пъстървови</a:t>
            </a:r>
            <a:r>
              <a:rPr lang="ru-RU" altLang="en-US" sz="2000" b="1" dirty="0">
                <a:latin typeface="+mn-lt"/>
                <a:cs typeface="Times New Roman" pitchFamily="18" charset="0"/>
              </a:rPr>
              <a:t> </a:t>
            </a:r>
            <a:r>
              <a:rPr lang="ru-RU" altLang="en-US" sz="2000" b="1" dirty="0" err="1" smtClean="0">
                <a:latin typeface="+mn-lt"/>
                <a:cs typeface="Times New Roman" pitchFamily="18" charset="0"/>
              </a:rPr>
              <a:t>риби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5777" name="Picture 1" descr="C:\Users\Canova\Desktop\Проект М 74\BMC\Rev3_1\Figure 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9"/>
          <a:stretch/>
        </p:blipFill>
        <p:spPr bwMode="auto">
          <a:xfrm>
            <a:off x="1295400" y="1109362"/>
            <a:ext cx="655637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26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/>
              <a:t>Резултати и обсъждане. </a:t>
            </a:r>
            <a:r>
              <a:rPr lang="ru-RU" altLang="en-US" sz="2000" b="1" dirty="0" err="1">
                <a:cs typeface="Times New Roman" pitchFamily="18" charset="0"/>
              </a:rPr>
              <a:t>Съдържание</a:t>
            </a:r>
            <a:r>
              <a:rPr lang="ru-RU" altLang="en-US" sz="2000" b="1" dirty="0">
                <a:cs typeface="Times New Roman" pitchFamily="18" charset="0"/>
              </a:rPr>
              <a:t> на AX и CX в </a:t>
            </a:r>
            <a:r>
              <a:rPr lang="ru-RU" altLang="en-US" sz="2000" b="1" dirty="0" err="1">
                <a:cs typeface="Times New Roman" pitchFamily="18" charset="0"/>
              </a:rPr>
              <a:t>хайвер</a:t>
            </a:r>
            <a:r>
              <a:rPr lang="ru-RU" altLang="en-US" sz="2000" b="1" dirty="0">
                <a:cs typeface="Times New Roman" pitchFamily="18" charset="0"/>
              </a:rPr>
              <a:t> от </a:t>
            </a:r>
            <a:r>
              <a:rPr lang="ru-RU" altLang="en-US" sz="2000" b="1" dirty="0" err="1">
                <a:cs typeface="Times New Roman" pitchFamily="18" charset="0"/>
              </a:rPr>
              <a:t>пъстървови</a:t>
            </a:r>
            <a:r>
              <a:rPr lang="ru-RU" altLang="en-US" sz="2000" b="1" dirty="0">
                <a:cs typeface="Times New Roman" pitchFamily="18" charset="0"/>
              </a:rPr>
              <a:t> </a:t>
            </a:r>
            <a:r>
              <a:rPr lang="ru-RU" altLang="en-US" sz="2000" b="1" dirty="0" err="1">
                <a:cs typeface="Times New Roman" pitchFamily="18" charset="0"/>
              </a:rPr>
              <a:t>риби</a:t>
            </a:r>
            <a:endParaRPr lang="en-US" sz="2000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71500" y="1143000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en-US" sz="1800" dirty="0" err="1">
                <a:latin typeface="+mn-lt"/>
                <a:cs typeface="Times New Roman" pitchFamily="18" charset="0"/>
              </a:rPr>
              <a:t>Средното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съдържание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на AX и CX в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хайвер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от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дъгова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пъстърва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е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съответно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0.172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/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kg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и 0.141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/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kg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.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Количествата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на AX и CX в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пробите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от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сивен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са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 err="1">
                <a:latin typeface="+mn-lt"/>
                <a:cs typeface="Times New Roman" pitchFamily="18" charset="0"/>
              </a:rPr>
              <a:t>съответно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 0.103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/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kg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en-US" sz="1800" dirty="0">
                <a:latin typeface="+mn-lt"/>
                <a:cs typeface="Times New Roman" pitchFamily="18" charset="0"/>
              </a:rPr>
              <a:t>и 0.078 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mg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/</a:t>
            </a:r>
            <a:r>
              <a:rPr lang="ru-RU" altLang="en-US" sz="1800" dirty="0" err="1" smtClean="0">
                <a:latin typeface="+mn-lt"/>
                <a:cs typeface="Times New Roman" pitchFamily="18" charset="0"/>
              </a:rPr>
              <a:t>kg</a:t>
            </a:r>
            <a:r>
              <a:rPr lang="ru-RU" altLang="en-US" sz="1800" dirty="0" smtClean="0">
                <a:latin typeface="+mn-lt"/>
                <a:cs typeface="Times New Roman" pitchFamily="18" charset="0"/>
              </a:rPr>
              <a:t> </a:t>
            </a:r>
            <a:endParaRPr lang="bg-BG" altLang="en-US" sz="1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00422"/>
              </p:ext>
            </p:extLst>
          </p:nvPr>
        </p:nvGraphicFramePr>
        <p:xfrm>
          <a:off x="1397001" y="2375856"/>
          <a:ext cx="5994399" cy="3491544"/>
        </p:xfrm>
        <a:graphic>
          <a:graphicData uri="http://schemas.openxmlformats.org/drawingml/2006/table">
            <a:tbl>
              <a:tblPr firstRow="1" firstCol="1" bandRow="1"/>
              <a:tblGrid>
                <a:gridCol w="1545178"/>
                <a:gridCol w="1434808"/>
                <a:gridCol w="717910"/>
                <a:gridCol w="1578593"/>
                <a:gridCol w="717910"/>
              </a:tblGrid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Batch No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Astaxanthin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Canthaxanthin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 (mg/kg)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RSD*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 (mg/kg)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RSD*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Rainbow trout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1 (n**=10)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0.169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0.143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2 (n**=6)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0.170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0.141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3 (n**=6)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0.177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0.139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Mean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0.172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0.18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0.141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Brook trout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1 (n**=9)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2 (n**=6)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0.065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3 (n**=8)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0.110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0.26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Mean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0.103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0.078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591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39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/>
              <a:t>Изводи</a:t>
            </a:r>
            <a:endParaRPr lang="en-US" sz="2400" dirty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33400" y="1239083"/>
            <a:ext cx="8001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tabLst>
                <a:tab pos="533400" algn="ctr"/>
                <a:tab pos="5273675" algn="r"/>
              </a:tabLst>
            </a:pPr>
            <a:r>
              <a:rPr lang="ru-RU" altLang="en-US" sz="1800" dirty="0" smtClean="0">
                <a:latin typeface="+mn-lt"/>
              </a:rPr>
              <a:t>		</a:t>
            </a:r>
            <a:r>
              <a:rPr lang="bg-BG" altLang="en-US" sz="1800" dirty="0" smtClean="0">
                <a:latin typeface="+mn-lt"/>
              </a:rPr>
              <a:t>Успешно беше разработен и </a:t>
            </a:r>
            <a:r>
              <a:rPr lang="bg-BG" altLang="en-US" sz="1800" dirty="0" err="1" smtClean="0">
                <a:latin typeface="+mn-lt"/>
              </a:rPr>
              <a:t>валидиран</a:t>
            </a:r>
            <a:r>
              <a:rPr lang="bg-BG" altLang="en-US" sz="1800" dirty="0" smtClean="0">
                <a:latin typeface="+mn-lt"/>
              </a:rPr>
              <a:t> метод за едновременно количествено определяне на AX и CX в хайвер от дъгова пъстърва (</a:t>
            </a:r>
            <a:r>
              <a:rPr lang="bg-BG" altLang="en-US" sz="1800" i="1" dirty="0" err="1" smtClean="0">
                <a:latin typeface="+mn-lt"/>
              </a:rPr>
              <a:t>Oncorhynchus</a:t>
            </a:r>
            <a:r>
              <a:rPr lang="bg-BG" altLang="en-US" sz="1800" i="1" dirty="0" smtClean="0">
                <a:latin typeface="+mn-lt"/>
              </a:rPr>
              <a:t> </a:t>
            </a:r>
            <a:r>
              <a:rPr lang="bg-BG" altLang="en-US" sz="1800" i="1" dirty="0" err="1" smtClean="0">
                <a:latin typeface="+mn-lt"/>
              </a:rPr>
              <a:t>mykiss</a:t>
            </a:r>
            <a:r>
              <a:rPr lang="bg-BG" altLang="en-US" sz="1800" dirty="0" smtClean="0">
                <a:latin typeface="+mn-lt"/>
              </a:rPr>
              <a:t>) и </a:t>
            </a:r>
            <a:r>
              <a:rPr lang="bg-BG" altLang="en-US" sz="1800" dirty="0" err="1" smtClean="0">
                <a:latin typeface="+mn-lt"/>
              </a:rPr>
              <a:t>сивен</a:t>
            </a:r>
            <a:r>
              <a:rPr lang="bg-BG" altLang="en-US" sz="1800" dirty="0" smtClean="0">
                <a:latin typeface="+mn-lt"/>
              </a:rPr>
              <a:t> (</a:t>
            </a:r>
            <a:r>
              <a:rPr lang="bg-BG" altLang="en-US" sz="1800" i="1" dirty="0" err="1" smtClean="0">
                <a:latin typeface="+mn-lt"/>
              </a:rPr>
              <a:t>Salvelinus</a:t>
            </a:r>
            <a:r>
              <a:rPr lang="bg-BG" altLang="en-US" sz="1800" i="1" dirty="0" smtClean="0">
                <a:latin typeface="+mn-lt"/>
              </a:rPr>
              <a:t> </a:t>
            </a:r>
            <a:r>
              <a:rPr lang="bg-BG" altLang="en-US" sz="1800" i="1" dirty="0" err="1" smtClean="0">
                <a:latin typeface="+mn-lt"/>
              </a:rPr>
              <a:t>fontinalis</a:t>
            </a:r>
            <a:r>
              <a:rPr lang="bg-BG" altLang="en-US" sz="1800" i="1" dirty="0" smtClean="0">
                <a:latin typeface="+mn-lt"/>
              </a:rPr>
              <a:t> М</a:t>
            </a:r>
            <a:r>
              <a:rPr lang="bg-BG" altLang="en-US" sz="1800" dirty="0" smtClean="0">
                <a:latin typeface="+mn-lt"/>
              </a:rPr>
              <a:t>). Той може да се прилага за проследяване на натрупването на АХ и СХ в различни органи и системи от </a:t>
            </a:r>
            <a:r>
              <a:rPr lang="bg-BG" altLang="en-US" sz="1800" dirty="0" err="1" smtClean="0">
                <a:latin typeface="+mn-lt"/>
              </a:rPr>
              <a:t>хидробиоти</a:t>
            </a:r>
            <a:r>
              <a:rPr lang="bg-BG" altLang="en-US" sz="1800" dirty="0" smtClean="0">
                <a:latin typeface="+mn-lt"/>
              </a:rPr>
              <a:t> и може да се използва за оценка и подобряване на тяхната хранителна диета. Количественото определяне на двата </a:t>
            </a:r>
            <a:r>
              <a:rPr lang="bg-BG" altLang="en-US" sz="1800" dirty="0" err="1" smtClean="0">
                <a:latin typeface="+mn-lt"/>
              </a:rPr>
              <a:t>ксантофила</a:t>
            </a:r>
            <a:r>
              <a:rPr lang="bg-BG" altLang="en-US" sz="1800" dirty="0" smtClean="0">
                <a:latin typeface="+mn-lt"/>
              </a:rPr>
              <a:t> в хайвер може да се ползва при </a:t>
            </a:r>
            <a:r>
              <a:rPr lang="bg-BG" altLang="en-US" sz="1800" dirty="0" err="1" smtClean="0">
                <a:latin typeface="+mn-lt"/>
              </a:rPr>
              <a:t>диагностиката</a:t>
            </a:r>
            <a:r>
              <a:rPr lang="bg-BG" altLang="en-US" sz="1800" dirty="0" smtClean="0">
                <a:latin typeface="+mn-lt"/>
              </a:rPr>
              <a:t> и превенцията от репродуктивния синдром M74 което да донесе икономически ползи на рибовъдните стопанства.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tabLst>
                <a:tab pos="533400" algn="l"/>
              </a:tabLst>
            </a:pPr>
            <a:r>
              <a:rPr lang="bg-BG" altLang="en-US" sz="1800" dirty="0" smtClean="0">
                <a:latin typeface="+mn-lt"/>
              </a:rPr>
              <a:t>	Този метод е бърз, селективен и много чувствителен, а използваните разтворители, техники и оборудване са достъпни за повечето лаборатории. Най-голямото предимство е комбинацията на селективната екстракция с прецизно количествено определяне чрез HPLC. Резултатите от </a:t>
            </a:r>
            <a:r>
              <a:rPr lang="bg-BG" altLang="en-US" sz="1800" dirty="0" err="1" smtClean="0">
                <a:latin typeface="+mn-lt"/>
              </a:rPr>
              <a:t>валидирането</a:t>
            </a:r>
            <a:r>
              <a:rPr lang="bg-BG" altLang="en-US" sz="1800" dirty="0" smtClean="0">
                <a:latin typeface="+mn-lt"/>
              </a:rPr>
              <a:t> доказват го правят пригоден за рутинно определяне на тези два </a:t>
            </a:r>
            <a:r>
              <a:rPr lang="bg-BG" altLang="en-US" sz="1800" dirty="0" err="1" smtClean="0">
                <a:latin typeface="+mn-lt"/>
              </a:rPr>
              <a:t>каротеноида</a:t>
            </a:r>
            <a:r>
              <a:rPr lang="bg-BG" altLang="en-US" sz="1800" dirty="0" smtClean="0">
                <a:latin typeface="+mn-lt"/>
              </a:rPr>
              <a:t>.</a:t>
            </a:r>
            <a:endParaRPr lang="bg-BG" alt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bg-BG" b="1" dirty="0" smtClean="0"/>
              <a:t>Въведение. </a:t>
            </a:r>
            <a:r>
              <a:rPr lang="bg-BG" b="1" dirty="0" err="1" smtClean="0"/>
              <a:t>Каротеноиди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bg-BG" dirty="0" err="1" smtClean="0"/>
              <a:t>Каротеноидите</a:t>
            </a:r>
            <a:r>
              <a:rPr lang="bg-BG" dirty="0" smtClean="0"/>
              <a:t> </a:t>
            </a:r>
            <a:r>
              <a:rPr lang="bg-BG" dirty="0"/>
              <a:t>са голяма група от мастно разтворими съединения (над 700). Могат да бъдат разделени на две основни групи: </a:t>
            </a:r>
            <a:r>
              <a:rPr lang="bg-BG" dirty="0" err="1"/>
              <a:t>каротини</a:t>
            </a:r>
            <a:r>
              <a:rPr lang="bg-BG" dirty="0"/>
              <a:t>, съставени само от въглеродни и водородни атоми и </a:t>
            </a:r>
            <a:r>
              <a:rPr lang="bg-BG" dirty="0" err="1"/>
              <a:t>ксантофили</a:t>
            </a:r>
            <a:r>
              <a:rPr lang="bg-BG" dirty="0"/>
              <a:t>, окислени производни на </a:t>
            </a:r>
            <a:r>
              <a:rPr lang="bg-BG" dirty="0" err="1"/>
              <a:t>каротини</a:t>
            </a:r>
            <a:r>
              <a:rPr lang="bg-BG" dirty="0"/>
              <a:t>, съдържащи </a:t>
            </a:r>
            <a:r>
              <a:rPr lang="bg-BG" dirty="0" err="1"/>
              <a:t>хидрокси-</a:t>
            </a:r>
            <a:r>
              <a:rPr lang="bg-BG" dirty="0"/>
              <a:t>, </a:t>
            </a:r>
            <a:r>
              <a:rPr lang="bg-BG" dirty="0" err="1"/>
              <a:t>кето-</a:t>
            </a:r>
            <a:r>
              <a:rPr lang="bg-BG" dirty="0"/>
              <a:t>, </a:t>
            </a:r>
            <a:r>
              <a:rPr lang="bg-BG" dirty="0" err="1"/>
              <a:t>епокси-</a:t>
            </a:r>
            <a:r>
              <a:rPr lang="bg-BG" dirty="0"/>
              <a:t>, </a:t>
            </a:r>
            <a:r>
              <a:rPr lang="bg-BG" dirty="0" err="1"/>
              <a:t>метокси-</a:t>
            </a:r>
            <a:r>
              <a:rPr lang="bg-BG" dirty="0"/>
              <a:t> или </a:t>
            </a:r>
            <a:r>
              <a:rPr lang="bg-BG" dirty="0" err="1"/>
              <a:t>карбоксилни</a:t>
            </a:r>
            <a:r>
              <a:rPr lang="bg-BG" dirty="0"/>
              <a:t> групи. Те се произвеждат от растения и много микроорганизми, ярко оцветени са (жълти до червени) и са мощни антиоксиданти: при редица епидемиологични изследвания се установява връзка между високия прием на </a:t>
            </a:r>
            <a:r>
              <a:rPr lang="bg-BG" dirty="0" err="1"/>
              <a:t>каротеноиди</a:t>
            </a:r>
            <a:r>
              <a:rPr lang="bg-BG" dirty="0"/>
              <a:t> и намаления риск от хронични дегенеративни заболявания, някои видове рак и сърдечносъдови </a:t>
            </a:r>
            <a:r>
              <a:rPr lang="bg-BG" dirty="0" smtClean="0"/>
              <a:t>заболявания.</a:t>
            </a:r>
            <a:endParaRPr lang="bg-BG" dirty="0"/>
          </a:p>
          <a:p>
            <a:pPr marL="0" indent="0" algn="just"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397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200" b="1" dirty="0" smtClean="0"/>
              <a:t>Благодарности</a:t>
            </a:r>
            <a:endParaRPr lang="en-US" sz="3200" dirty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58800" y="1501914"/>
            <a:ext cx="378460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/>
            <a:r>
              <a:rPr lang="ru-RU" altLang="en-US" sz="2000" dirty="0" err="1" smtClean="0">
                <a:latin typeface="+mn-lt"/>
              </a:rPr>
              <a:t>Това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проучване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беше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финансирано</a:t>
            </a:r>
            <a:r>
              <a:rPr lang="ru-RU" altLang="en-US" sz="2000" dirty="0" smtClean="0">
                <a:latin typeface="+mn-lt"/>
              </a:rPr>
              <a:t> по Научен проект </a:t>
            </a:r>
            <a:r>
              <a:rPr lang="bg-BG" sz="2000" dirty="0" smtClean="0">
                <a:latin typeface="Times New Roman"/>
              </a:rPr>
              <a:t>11.Ж.15 при АФ на </a:t>
            </a:r>
            <a:r>
              <a:rPr lang="bg-BG" sz="2000" dirty="0" err="1" smtClean="0">
                <a:latin typeface="Times New Roman"/>
              </a:rPr>
              <a:t>ТрУ</a:t>
            </a:r>
            <a:r>
              <a:rPr lang="bg-BG" sz="2000" dirty="0" smtClean="0">
                <a:latin typeface="Times New Roman"/>
              </a:rPr>
              <a:t> – Стара Загора, с ръководител проф. </a:t>
            </a:r>
            <a:r>
              <a:rPr lang="bg-BG" sz="2000" dirty="0" err="1" smtClean="0">
                <a:latin typeface="Times New Roman"/>
              </a:rPr>
              <a:t>дсн</a:t>
            </a:r>
            <a:r>
              <a:rPr lang="bg-BG" sz="2000" dirty="0" smtClean="0">
                <a:latin typeface="Times New Roman"/>
              </a:rPr>
              <a:t> Васил Атанасов.</a:t>
            </a:r>
            <a:r>
              <a:rPr lang="ru-RU" altLang="en-US" sz="2000" dirty="0" smtClean="0">
                <a:latin typeface="+mn-lt"/>
              </a:rPr>
              <a:t>	</a:t>
            </a:r>
          </a:p>
          <a:p>
            <a:pPr algn="just"/>
            <a:r>
              <a:rPr lang="ru-RU" altLang="en-US" sz="2000" dirty="0" smtClean="0">
                <a:latin typeface="+mn-lt"/>
              </a:rPr>
              <a:t>	От </a:t>
            </a:r>
            <a:r>
              <a:rPr lang="ru-RU" altLang="en-US" sz="2000" dirty="0" err="1" smtClean="0">
                <a:latin typeface="+mn-lt"/>
              </a:rPr>
              <a:t>името</a:t>
            </a:r>
            <a:r>
              <a:rPr lang="ru-RU" altLang="en-US" sz="2000" dirty="0" smtClean="0">
                <a:latin typeface="+mn-lt"/>
              </a:rPr>
              <a:t> на </a:t>
            </a:r>
            <a:r>
              <a:rPr lang="ru-RU" altLang="en-US" sz="2000" dirty="0" err="1" smtClean="0">
                <a:latin typeface="+mn-lt"/>
              </a:rPr>
              <a:t>целият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авторски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колектив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отправям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специални</a:t>
            </a:r>
            <a:r>
              <a:rPr lang="ru-RU" altLang="en-US" sz="2000" dirty="0" smtClean="0">
                <a:latin typeface="+mn-lt"/>
              </a:rPr>
              <a:t> благодарности на </a:t>
            </a:r>
            <a:r>
              <a:rPr lang="ru-RU" altLang="en-US" sz="2000" dirty="0" err="1" smtClean="0">
                <a:latin typeface="+mn-lt"/>
              </a:rPr>
              <a:t>рибовъдна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>
                <a:latin typeface="+mn-lt"/>
              </a:rPr>
              <a:t>ферма "</a:t>
            </a:r>
            <a:r>
              <a:rPr lang="ru-RU" altLang="en-US" sz="2000" dirty="0" err="1">
                <a:latin typeface="+mn-lt"/>
              </a:rPr>
              <a:t>Happy</a:t>
            </a:r>
            <a:r>
              <a:rPr lang="ru-RU" altLang="en-US" sz="2000" dirty="0">
                <a:latin typeface="+mn-lt"/>
              </a:rPr>
              <a:t> </a:t>
            </a:r>
            <a:r>
              <a:rPr lang="ru-RU" altLang="en-US" sz="2000" dirty="0" err="1">
                <a:latin typeface="+mn-lt"/>
              </a:rPr>
              <a:t>Fish</a:t>
            </a:r>
            <a:r>
              <a:rPr lang="ru-RU" altLang="en-US" sz="2000" dirty="0">
                <a:latin typeface="+mn-lt"/>
              </a:rPr>
              <a:t>" </a:t>
            </a:r>
            <a:r>
              <a:rPr lang="ru-RU" altLang="en-US" sz="2000" dirty="0" smtClean="0">
                <a:latin typeface="+mn-lt"/>
              </a:rPr>
              <a:t>за </a:t>
            </a:r>
            <a:r>
              <a:rPr lang="ru-RU" altLang="en-US" sz="2000" dirty="0" err="1" smtClean="0">
                <a:latin typeface="+mn-lt"/>
              </a:rPr>
              <a:t>осигуряването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>
                <a:latin typeface="+mn-lt"/>
              </a:rPr>
              <a:t>на </a:t>
            </a:r>
            <a:r>
              <a:rPr lang="ru-RU" altLang="en-US" sz="2000" dirty="0" err="1" smtClean="0">
                <a:latin typeface="+mn-lt"/>
              </a:rPr>
              <a:t>използвания</a:t>
            </a:r>
            <a:r>
              <a:rPr lang="ru-RU" altLang="en-US" sz="2000" dirty="0" smtClean="0">
                <a:latin typeface="+mn-lt"/>
              </a:rPr>
              <a:t> в </a:t>
            </a:r>
            <a:r>
              <a:rPr lang="ru-RU" altLang="en-US" sz="2000" dirty="0" err="1" smtClean="0">
                <a:latin typeface="+mn-lt"/>
              </a:rPr>
              <a:t>това</a:t>
            </a:r>
            <a:r>
              <a:rPr lang="ru-RU" altLang="en-US" sz="2000" dirty="0" smtClean="0">
                <a:latin typeface="+mn-lt"/>
              </a:rPr>
              <a:t> </a:t>
            </a:r>
            <a:r>
              <a:rPr lang="ru-RU" altLang="en-US" sz="2000" dirty="0" err="1" smtClean="0">
                <a:latin typeface="+mn-lt"/>
              </a:rPr>
              <a:t>изследване</a:t>
            </a:r>
            <a:r>
              <a:rPr lang="ru-RU" altLang="en-US" sz="2000" dirty="0" smtClean="0">
                <a:latin typeface="+mn-lt"/>
              </a:rPr>
              <a:t>  </a:t>
            </a:r>
            <a:r>
              <a:rPr lang="ru-RU" altLang="en-US" sz="2000" dirty="0" err="1" smtClean="0">
                <a:latin typeface="+mn-lt"/>
              </a:rPr>
              <a:t>биологичен</a:t>
            </a:r>
            <a:r>
              <a:rPr lang="ru-RU" altLang="en-US" sz="2000" dirty="0" smtClean="0">
                <a:latin typeface="+mn-lt"/>
              </a:rPr>
              <a:t> материал.</a:t>
            </a:r>
            <a:r>
              <a:rPr lang="en-US" sz="2000" dirty="0">
                <a:latin typeface="Times New Roman"/>
              </a:rPr>
              <a:t> </a:t>
            </a:r>
            <a:endParaRPr lang="bg-BG" sz="2000" dirty="0" smtClean="0">
              <a:latin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8436"/>
            <a:ext cx="39195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3" descr="blue4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19800"/>
            <a:ext cx="7924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6" descr="pec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1285526"/>
            <a:ext cx="1573213" cy="9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07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152400"/>
            <a:ext cx="5680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54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/>
              </a:rPr>
              <a:t>Благодаря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54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/>
              </a:rPr>
              <a:t>вниманието !!!</a:t>
            </a:r>
            <a:endParaRPr lang="en-US" sz="5400" b="1" dirty="0">
              <a:ln w="24500" cmpd="dbl">
                <a:solidFill>
                  <a:srgbClr val="7598D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7598D9">
                      <a:tint val="10000"/>
                      <a:satMod val="155000"/>
                    </a:srgbClr>
                  </a:gs>
                  <a:gs pos="60000">
                    <a:srgbClr val="7598D9">
                      <a:tint val="30000"/>
                      <a:satMod val="155000"/>
                    </a:srgbClr>
                  </a:gs>
                  <a:gs pos="100000">
                    <a:srgbClr val="7598D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Schoolbook"/>
            </a:endParaRPr>
          </a:p>
        </p:txBody>
      </p:sp>
      <p:pic>
        <p:nvPicPr>
          <p:cNvPr id="45059" name="Picture 14" descr="pi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18923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50" y="1906726"/>
            <a:ext cx="5435600" cy="38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bg-BG" b="1" dirty="0" smtClean="0"/>
              <a:t>Въведение. </a:t>
            </a:r>
            <a:r>
              <a:rPr lang="bg-BG" b="1" dirty="0" err="1" smtClean="0"/>
              <a:t>Каротеноиди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153400" cy="1219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Астаксантин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ът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(АХ) 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кантаксантинът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(CX)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ксантофили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AX се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произвежда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някои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микроводорасли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(напр.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Haematococcus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Pluvialis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защитават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вредните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ефекти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UVA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лъчението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 СХ 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изолиран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първи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път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някои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ядливи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гъби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19761"/>
              </p:ext>
            </p:extLst>
          </p:nvPr>
        </p:nvGraphicFramePr>
        <p:xfrm>
          <a:off x="1371600" y="2438400"/>
          <a:ext cx="606742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Document" r:id="rId3" imgW="5610240" imgH="2190600" progId="ChemWindow.Document">
                  <p:embed/>
                </p:oleObj>
              </mc:Choice>
              <mc:Fallback>
                <p:oleObj name="Document" r:id="rId3" imgW="5610240" imgH="21906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438400"/>
                        <a:ext cx="6067425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724400"/>
            <a:ext cx="81897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Способността на АХ да улавя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синглетен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кислород е 6000 пъти по-висока от тази на витамин С и 40 пъти по-висока от тази на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β-каротен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Той е 550 пъти по-силен антиоксидант отколкото витамин Е. За разлика от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β-каротена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ликопена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AX е способен да преодолее кръвно-мозъчните и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кръвно-ретиналните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бариери, което има положителен ефект върху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функцията на  мозъка и очите.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25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Въведение. </a:t>
            </a:r>
            <a:r>
              <a:rPr lang="bg-BG" b="1" dirty="0" err="1" smtClean="0"/>
              <a:t>Каротеноидите</a:t>
            </a:r>
            <a:r>
              <a:rPr lang="bg-BG" b="1" dirty="0" smtClean="0"/>
              <a:t> и животните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58050"/>
            <a:ext cx="4557328" cy="35427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животновъдната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индустрия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каротеноидите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се добавят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фуражите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птици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пигменти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за да се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осигури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желано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оцветяване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продуктите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култивирани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организми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крайния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яйца 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рибни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цветът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е много важен: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по-червени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асоциират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по-добри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органолептични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качества 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по-високо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качество.</a:t>
            </a:r>
            <a:r>
              <a:rPr lang="bg-BG" sz="1800" dirty="0" smtClean="0"/>
              <a:t> 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7" y="2438400"/>
            <a:ext cx="348174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7255" y="8382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endParaRPr lang="bg-BG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9600" y="1498440"/>
            <a:ext cx="7848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способни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синтезират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каротеноиди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Приемат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чрез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храната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частично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модифицират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чрез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метаболитни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реакции.</a:t>
            </a:r>
            <a:endParaRPr lang="bg-BG" altLang="en-US" sz="18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FB857-21B9-4F22-B90C-6C6EBBC12F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38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931967" cy="165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8100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Въведение. Съдържание на </a:t>
            </a:r>
            <a:r>
              <a:rPr lang="bg-BG" b="1" dirty="0" err="1" smtClean="0"/>
              <a:t>ксантофили</a:t>
            </a:r>
            <a:r>
              <a:rPr lang="bg-BG" b="1" dirty="0" smtClean="0"/>
              <a:t> в хайвера на </a:t>
            </a:r>
            <a:br>
              <a:rPr lang="bg-BG" b="1" dirty="0" smtClean="0"/>
            </a:br>
            <a:r>
              <a:rPr lang="bg-BG" b="1" dirty="0" err="1" smtClean="0"/>
              <a:t>пъстървови</a:t>
            </a:r>
            <a:r>
              <a:rPr lang="bg-BG" b="1" dirty="0" smtClean="0"/>
              <a:t> риби.</a:t>
            </a:r>
            <a:endParaRPr lang="bg-BG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524000"/>
            <a:ext cx="818976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 algn="just">
              <a:buNone/>
            </a:pPr>
            <a:r>
              <a:rPr lang="en-US" sz="1800" dirty="0" smtClean="0"/>
              <a:t>	</a:t>
            </a:r>
            <a:r>
              <a:rPr lang="bg-BG" sz="2000" dirty="0" smtClean="0"/>
              <a:t>Цветът на хайвера от </a:t>
            </a:r>
            <a:r>
              <a:rPr lang="bg-BG" sz="2000" dirty="0" err="1" smtClean="0"/>
              <a:t>пъстървови</a:t>
            </a:r>
            <a:r>
              <a:rPr lang="bg-BG" sz="2000" dirty="0" smtClean="0"/>
              <a:t> риби зависи от съдържанието на </a:t>
            </a:r>
            <a:r>
              <a:rPr lang="bg-BG" sz="2000" dirty="0" err="1" smtClean="0"/>
              <a:t>каротеноидите</a:t>
            </a:r>
            <a:r>
              <a:rPr lang="bg-BG" sz="2000" dirty="0" smtClean="0"/>
              <a:t>, главно AX и CX. Ниските </a:t>
            </a:r>
            <a:r>
              <a:rPr lang="bg-BG" sz="2000" dirty="0"/>
              <a:t>концентрации на тези антиоксиданти могат да причинят </a:t>
            </a:r>
            <a:r>
              <a:rPr lang="bg-BG" sz="2000" dirty="0" err="1"/>
              <a:t>оксидативен</a:t>
            </a:r>
            <a:r>
              <a:rPr lang="bg-BG" sz="2000" dirty="0"/>
              <a:t> стрес и да предизвикат липидна </a:t>
            </a:r>
            <a:r>
              <a:rPr lang="bg-BG" sz="2000" dirty="0" err="1"/>
              <a:t>пероксидация</a:t>
            </a:r>
            <a:r>
              <a:rPr lang="bg-BG" sz="2000" dirty="0"/>
              <a:t>. </a:t>
            </a:r>
            <a:r>
              <a:rPr lang="bg-BG" sz="2000" dirty="0" smtClean="0"/>
              <a:t>Доказано е, </a:t>
            </a:r>
            <a:r>
              <a:rPr lang="bg-BG" sz="2000" dirty="0"/>
              <a:t>че обезцветяването на хайвера  е пропорционално на смъртността на личинките. Нашият авторски колектив установява в по-ранни изследвания, че оцветеният в тъмно-оранжево хайвер на три </a:t>
            </a:r>
            <a:r>
              <a:rPr lang="bg-BG" sz="2000" dirty="0" err="1" smtClean="0"/>
              <a:t>пъстървови</a:t>
            </a:r>
            <a:r>
              <a:rPr lang="bg-BG" sz="2000" dirty="0" smtClean="0"/>
              <a:t> риби </a:t>
            </a:r>
            <a:r>
              <a:rPr lang="bg-BG" sz="2000" dirty="0"/>
              <a:t>култивирани в България - дъгова пъстърва (</a:t>
            </a:r>
            <a:r>
              <a:rPr lang="bg-BG" sz="2000" i="1" dirty="0"/>
              <a:t>Oncorhynchus </a:t>
            </a:r>
            <a:r>
              <a:rPr lang="bg-BG" sz="2000" i="1" dirty="0" err="1"/>
              <a:t>mykiss</a:t>
            </a:r>
            <a:r>
              <a:rPr lang="bg-BG" sz="2000" dirty="0"/>
              <a:t>), </a:t>
            </a:r>
            <a:r>
              <a:rPr lang="bg-BG" sz="2000" dirty="0" smtClean="0"/>
              <a:t>балканска пъстърва </a:t>
            </a:r>
            <a:r>
              <a:rPr lang="bg-BG" sz="2000" dirty="0"/>
              <a:t>(</a:t>
            </a:r>
            <a:r>
              <a:rPr lang="bg-BG" sz="2000" i="1" dirty="0" err="1"/>
              <a:t>Salmo</a:t>
            </a:r>
            <a:r>
              <a:rPr lang="bg-BG" sz="2000" i="1" dirty="0"/>
              <a:t> </a:t>
            </a:r>
            <a:r>
              <a:rPr lang="bg-BG" sz="2000" i="1" dirty="0" err="1"/>
              <a:t>trutta</a:t>
            </a:r>
            <a:r>
              <a:rPr lang="bg-BG" sz="2000" i="1" dirty="0"/>
              <a:t> m. </a:t>
            </a:r>
            <a:r>
              <a:rPr lang="bg-BG" sz="2000" i="1" dirty="0" err="1"/>
              <a:t>Fario</a:t>
            </a:r>
            <a:r>
              <a:rPr lang="bg-BG" sz="2000" i="1" dirty="0"/>
              <a:t> L.</a:t>
            </a:r>
            <a:r>
              <a:rPr lang="bg-BG" sz="2000" dirty="0"/>
              <a:t>) и </a:t>
            </a:r>
            <a:r>
              <a:rPr lang="bg-BG" sz="2000" dirty="0" err="1" smtClean="0"/>
              <a:t>сивен</a:t>
            </a:r>
            <a:r>
              <a:rPr lang="bg-BG" sz="2000" dirty="0" smtClean="0"/>
              <a:t> (</a:t>
            </a:r>
            <a:r>
              <a:rPr lang="bg-BG" sz="2000" i="1" dirty="0" err="1" smtClean="0"/>
              <a:t>Salvelinus</a:t>
            </a:r>
            <a:r>
              <a:rPr lang="bg-BG" sz="2000" i="1" dirty="0" smtClean="0"/>
              <a:t> </a:t>
            </a:r>
            <a:r>
              <a:rPr lang="bg-BG" sz="2000" i="1" dirty="0" err="1"/>
              <a:t>fontinalis</a:t>
            </a:r>
            <a:r>
              <a:rPr lang="bg-BG" sz="2000" i="1" dirty="0"/>
              <a:t> М</a:t>
            </a:r>
            <a:r>
              <a:rPr lang="bg-BG" sz="2000" dirty="0"/>
              <a:t>) </a:t>
            </a:r>
            <a:r>
              <a:rPr lang="bg-BG" sz="2000" dirty="0" smtClean="0"/>
              <a:t>има </a:t>
            </a:r>
            <a:r>
              <a:rPr lang="bg-BG" sz="2000" dirty="0"/>
              <a:t>по-добра </a:t>
            </a:r>
            <a:r>
              <a:rPr lang="bg-BG" sz="2000" dirty="0" err="1"/>
              <a:t>люпимост</a:t>
            </a:r>
            <a:r>
              <a:rPr lang="bg-BG" sz="2000" dirty="0"/>
              <a:t> и ниска смъртност на личинките в сравнение със светло </a:t>
            </a:r>
            <a:r>
              <a:rPr lang="bg-BG" sz="2000" dirty="0" smtClean="0"/>
              <a:t>жълтите. Репродуктивните </a:t>
            </a:r>
            <a:r>
              <a:rPr lang="bg-BG" sz="2000" dirty="0"/>
              <a:t>показатели могат да бъдат значително подобрени  чрез хранителна профилактика на разплодниците.</a:t>
            </a:r>
            <a:endParaRPr lang="bg-BG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1419" y="4197378"/>
            <a:ext cx="990602" cy="41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8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8100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Въведение. </a:t>
            </a:r>
            <a:r>
              <a:rPr lang="bg-BG" b="1" dirty="0" err="1" smtClean="0"/>
              <a:t>Ксантофилите</a:t>
            </a:r>
            <a:r>
              <a:rPr lang="bg-BG" b="1" dirty="0" smtClean="0"/>
              <a:t> и синдром М74</a:t>
            </a:r>
            <a:endParaRPr lang="bg-BG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349839"/>
            <a:ext cx="818976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 algn="just">
              <a:buNone/>
            </a:pPr>
            <a:r>
              <a:rPr lang="bg-BG" sz="1800" dirty="0" smtClean="0"/>
              <a:t>	Количественото </a:t>
            </a:r>
            <a:r>
              <a:rPr lang="bg-BG" sz="1800" dirty="0"/>
              <a:t>съдържание на AX и CX в хайвер на </a:t>
            </a:r>
            <a:r>
              <a:rPr lang="bg-BG" sz="1800" dirty="0" err="1"/>
              <a:t>пъстървови</a:t>
            </a:r>
            <a:r>
              <a:rPr lang="bg-BG" sz="1800" dirty="0"/>
              <a:t> риби се използва от някои автори за </a:t>
            </a:r>
            <a:r>
              <a:rPr lang="bg-BG" sz="1800" dirty="0" err="1"/>
              <a:t>диагностициране</a:t>
            </a:r>
            <a:r>
              <a:rPr lang="bg-BG" sz="1800" dirty="0"/>
              <a:t> на </a:t>
            </a:r>
            <a:r>
              <a:rPr lang="bg-BG" sz="1800" dirty="0" smtClean="0"/>
              <a:t>синдрома M74. </a:t>
            </a:r>
            <a:r>
              <a:rPr lang="bg-BG" sz="1800" dirty="0"/>
              <a:t>Този синдром, наричан </a:t>
            </a:r>
            <a:r>
              <a:rPr lang="bg-BG" sz="1800" dirty="0" smtClean="0"/>
              <a:t>още „синдром </a:t>
            </a:r>
            <a:r>
              <a:rPr lang="bg-BG" sz="1800" dirty="0"/>
              <a:t>на ранна </a:t>
            </a:r>
            <a:r>
              <a:rPr lang="bg-BG" sz="1800" dirty="0" smtClean="0"/>
              <a:t>смъртност“, „</a:t>
            </a:r>
            <a:r>
              <a:rPr lang="bg-BG" sz="1800" dirty="0" err="1" smtClean="0"/>
              <a:t>виртижен</a:t>
            </a:r>
            <a:r>
              <a:rPr lang="bg-BG" sz="1800" dirty="0" smtClean="0"/>
              <a:t>“ синдром, „</a:t>
            </a:r>
            <a:r>
              <a:rPr lang="en-GB" sz="1800" dirty="0"/>
              <a:t>blue </a:t>
            </a:r>
            <a:r>
              <a:rPr lang="en-GB" sz="1800" dirty="0" smtClean="0"/>
              <a:t>sac”- </a:t>
            </a:r>
            <a:r>
              <a:rPr lang="bg-BG" sz="1800" dirty="0" smtClean="0"/>
              <a:t>синдром</a:t>
            </a:r>
            <a:r>
              <a:rPr lang="en-GB" sz="1800" dirty="0" smtClean="0"/>
              <a:t>, “Cayuga”</a:t>
            </a:r>
            <a:r>
              <a:rPr lang="bg-BG" sz="1800" dirty="0" smtClean="0"/>
              <a:t>- синдром е </a:t>
            </a:r>
            <a:r>
              <a:rPr lang="bg-BG" sz="1800" dirty="0"/>
              <a:t>репродуктивно </a:t>
            </a:r>
            <a:r>
              <a:rPr lang="bg-BG" sz="1800" dirty="0" smtClean="0"/>
              <a:t>заболяване при </a:t>
            </a:r>
            <a:r>
              <a:rPr lang="bg-BG" sz="1800" dirty="0" err="1" smtClean="0"/>
              <a:t>пъстървовите</a:t>
            </a:r>
            <a:r>
              <a:rPr lang="bg-BG" sz="1800" dirty="0" smtClean="0"/>
              <a:t> риби, наблюдаван за първи път през </a:t>
            </a:r>
            <a:r>
              <a:rPr lang="bg-BG" sz="1800" dirty="0"/>
              <a:t>1974 г. в </a:t>
            </a:r>
            <a:r>
              <a:rPr lang="bg-BG" sz="1800" dirty="0" smtClean="0"/>
              <a:t>Швеция при Балтийската сьомга. </a:t>
            </a:r>
            <a:r>
              <a:rPr lang="bg-BG" sz="1800" dirty="0" smtClean="0"/>
              <a:t>Най-засегнатите </a:t>
            </a:r>
            <a:r>
              <a:rPr lang="bg-BG" sz="1800" dirty="0" err="1" smtClean="0"/>
              <a:t>хидробионти</a:t>
            </a:r>
            <a:r>
              <a:rPr lang="bg-BG" sz="1800" dirty="0" smtClean="0"/>
              <a:t> </a:t>
            </a:r>
            <a:r>
              <a:rPr lang="bg-BG" sz="1800" dirty="0"/>
              <a:t>са </a:t>
            </a:r>
            <a:r>
              <a:rPr lang="bg-BG" sz="1800" dirty="0" err="1" smtClean="0"/>
              <a:t>пъстървовите</a:t>
            </a:r>
            <a:r>
              <a:rPr lang="bg-BG" sz="1800" dirty="0" smtClean="0"/>
              <a:t> риби, </a:t>
            </a:r>
            <a:r>
              <a:rPr lang="bg-BG" sz="1800" dirty="0"/>
              <a:t>но в някои </a:t>
            </a:r>
            <a:r>
              <a:rPr lang="bg-BG" sz="1800" dirty="0" smtClean="0"/>
              <a:t>водоеми проблемите </a:t>
            </a:r>
            <a:r>
              <a:rPr lang="bg-BG" sz="1800" dirty="0"/>
              <a:t>с околната среда са толкова сериозни, че могат да окажат влияние </a:t>
            </a:r>
            <a:r>
              <a:rPr lang="bg-BG" sz="1800" dirty="0" smtClean="0"/>
              <a:t>дори </a:t>
            </a:r>
            <a:r>
              <a:rPr lang="bg-BG" sz="1800" dirty="0"/>
              <a:t>върху популацията на </a:t>
            </a:r>
            <a:r>
              <a:rPr lang="bg-BG" sz="1800" dirty="0" smtClean="0"/>
              <a:t>крокодилите.</a:t>
            </a:r>
            <a:endParaRPr lang="bg-BG" sz="1800" dirty="0"/>
          </a:p>
        </p:txBody>
      </p:sp>
      <p:pic>
        <p:nvPicPr>
          <p:cNvPr id="72706" name="Picture 6" descr="Снимка на Boris Kruste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9775" y="4038600"/>
            <a:ext cx="27908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931" y="3783806"/>
            <a:ext cx="20986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8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7467600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Експериментална част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304800" y="1146175"/>
            <a:ext cx="8515350" cy="54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Използвани материали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Референтни материали,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astaxanthin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(98.5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%, HPLC)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Haematococcus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pluvailis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canthaxanthin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OEKANAL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(98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%, HPLC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доставени от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Sigma-Aldrich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произведени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Louis, MO and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Seelze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респективно;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Разтворители: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метанол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хлороформ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CHROMASOLV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HPLC grade,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етанол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хексан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пропанол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доставени от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Sigma-Aldrich.  </a:t>
            </a: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Дейонизирна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вода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(σ ≤ 0.4 µS/cm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4000"/>
              </a:lnSpc>
              <a:spcBef>
                <a:spcPts val="0"/>
              </a:spcBef>
              <a:buNone/>
            </a:pP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Използвана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и условия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HPLC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със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Surveyor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LC Pump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Surveyor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Autosampler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Surveyor photodiode array detector PDA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C18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column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Hypersil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Gold (5µm; 150 mm × 4.6 mm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Подвижна фаза-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метанол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+ вода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(97:3, v/v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филтрувана през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0.45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филтър и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обезвъздушен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преди употреба;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Елуиране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изократно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скорост на потока от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1.0 mL/min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Детектиране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el-GR" sz="18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λ</a:t>
            </a:r>
            <a:r>
              <a:rPr lang="bg-BG" sz="18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=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474 nm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Run time: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7467600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Експериментална част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304800" y="1146175"/>
            <a:ext cx="82296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>
              <a:buNone/>
            </a:pPr>
            <a:r>
              <a:rPr lang="bg-BG" sz="1800" b="1" dirty="0" smtClean="0"/>
              <a:t>Стандартни разтвори</a:t>
            </a:r>
            <a:endParaRPr lang="bg-BG" sz="1800" dirty="0"/>
          </a:p>
          <a:p>
            <a:pPr algn="just"/>
            <a:r>
              <a:rPr lang="bg-BG" sz="1800" dirty="0" smtClean="0"/>
              <a:t>Изходни разтвори на </a:t>
            </a:r>
            <a:r>
              <a:rPr lang="en-GB" sz="1800" dirty="0" smtClean="0"/>
              <a:t>AX </a:t>
            </a:r>
            <a:r>
              <a:rPr lang="bg-BG" sz="1800" dirty="0" smtClean="0"/>
              <a:t>и</a:t>
            </a:r>
            <a:r>
              <a:rPr lang="en-GB" sz="1800" dirty="0" smtClean="0"/>
              <a:t> CX</a:t>
            </a:r>
            <a:r>
              <a:rPr lang="bg-BG" sz="1800" dirty="0" smtClean="0"/>
              <a:t> от 100 </a:t>
            </a:r>
            <a:r>
              <a:rPr lang="en-US" sz="1800" dirty="0" smtClean="0"/>
              <a:t>ppm</a:t>
            </a:r>
            <a:r>
              <a:rPr lang="bg-BG" sz="1800" dirty="0" smtClean="0"/>
              <a:t>:</a:t>
            </a:r>
            <a:r>
              <a:rPr lang="en-GB" sz="1800" dirty="0" smtClean="0"/>
              <a:t> 2.5 </a:t>
            </a:r>
            <a:r>
              <a:rPr lang="en-GB" sz="1800" dirty="0"/>
              <a:t>mg </a:t>
            </a:r>
            <a:r>
              <a:rPr lang="bg-BG" sz="1800" dirty="0" smtClean="0"/>
              <a:t>от СРМ </a:t>
            </a:r>
            <a:r>
              <a:rPr lang="en-GB" sz="1800" dirty="0" smtClean="0"/>
              <a:t>(</a:t>
            </a:r>
            <a:r>
              <a:rPr lang="bg-BG" sz="1800" dirty="0" smtClean="0"/>
              <a:t>претеглено с точност </a:t>
            </a:r>
            <a:r>
              <a:rPr lang="en-GB" sz="1800" dirty="0" smtClean="0"/>
              <a:t>± 0.1 mg) </a:t>
            </a:r>
            <a:r>
              <a:rPr lang="bg-BG" sz="1800" dirty="0"/>
              <a:t>в хлороформ</a:t>
            </a:r>
            <a:r>
              <a:rPr lang="en-GB" sz="1800" dirty="0"/>
              <a:t> (HPLC grade</a:t>
            </a:r>
            <a:r>
              <a:rPr lang="en-GB" sz="1800" dirty="0" smtClean="0"/>
              <a:t>)</a:t>
            </a:r>
            <a:r>
              <a:rPr lang="bg-BG" sz="1800" dirty="0" smtClean="0"/>
              <a:t> до</a:t>
            </a:r>
            <a:r>
              <a:rPr lang="en-GB" sz="1800" dirty="0" smtClean="0"/>
              <a:t> </a:t>
            </a:r>
            <a:r>
              <a:rPr lang="bg-BG" sz="1800" dirty="0" smtClean="0"/>
              <a:t>краен обем от </a:t>
            </a:r>
            <a:r>
              <a:rPr lang="en-GB" sz="1800" dirty="0" smtClean="0"/>
              <a:t>25 ml</a:t>
            </a:r>
            <a:r>
              <a:rPr lang="bg-BG" sz="1800" dirty="0" smtClean="0"/>
              <a:t>, съхранява се на тъмно при</a:t>
            </a:r>
            <a:r>
              <a:rPr lang="en-GB" sz="1800" dirty="0" smtClean="0"/>
              <a:t> </a:t>
            </a:r>
            <a:r>
              <a:rPr lang="en-GB" sz="1800" dirty="0"/>
              <a:t>-</a:t>
            </a:r>
            <a:r>
              <a:rPr lang="en-GB" sz="1800" dirty="0" smtClean="0"/>
              <a:t>12</a:t>
            </a:r>
            <a:r>
              <a:rPr lang="bg-BG" sz="1800" dirty="0" smtClean="0"/>
              <a:t> </a:t>
            </a:r>
            <a:r>
              <a:rPr lang="en-GB" sz="1800" baseline="30000" dirty="0" err="1" smtClean="0"/>
              <a:t>o</a:t>
            </a:r>
            <a:r>
              <a:rPr lang="en-GB" sz="1800" dirty="0" err="1" smtClean="0"/>
              <a:t>C</a:t>
            </a:r>
            <a:r>
              <a:rPr lang="bg-BG" sz="1800" dirty="0" smtClean="0"/>
              <a:t>;</a:t>
            </a:r>
          </a:p>
          <a:p>
            <a:pPr algn="just"/>
            <a:r>
              <a:rPr lang="bg-BG" sz="1800" dirty="0" smtClean="0"/>
              <a:t>Стандартни разтвори на </a:t>
            </a:r>
            <a:r>
              <a:rPr lang="en-GB" sz="1800" dirty="0"/>
              <a:t>AX and </a:t>
            </a:r>
            <a:r>
              <a:rPr lang="en-GB" sz="1800" dirty="0" smtClean="0"/>
              <a:t>CX</a:t>
            </a:r>
            <a:r>
              <a:rPr lang="bg-BG" sz="1800" dirty="0" smtClean="0"/>
              <a:t> от </a:t>
            </a:r>
            <a:r>
              <a:rPr lang="en-GB" sz="1800" dirty="0" smtClean="0"/>
              <a:t>0.05</a:t>
            </a:r>
            <a:r>
              <a:rPr lang="en-GB" sz="1800" dirty="0"/>
              <a:t>, 0.10, 1.00, 2.0 </a:t>
            </a:r>
            <a:r>
              <a:rPr lang="bg-BG" sz="1800" dirty="0" smtClean="0"/>
              <a:t>и</a:t>
            </a:r>
            <a:r>
              <a:rPr lang="en-GB" sz="1800" dirty="0" smtClean="0"/>
              <a:t> </a:t>
            </a:r>
            <a:r>
              <a:rPr lang="en-GB" sz="1800" dirty="0"/>
              <a:t>4.00 </a:t>
            </a:r>
            <a:r>
              <a:rPr lang="en-GB" sz="1800" dirty="0" smtClean="0"/>
              <a:t>mg/L</a:t>
            </a:r>
            <a:r>
              <a:rPr lang="bg-BG" sz="1800" dirty="0" smtClean="0"/>
              <a:t>, приготвени от изходните чрез разреждане;</a:t>
            </a:r>
            <a:endParaRPr lang="bg-BG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2706" name="Picture 2" descr="C:\Users\Canova\Desktop\Проект М 74\BMC\Rev3_1\Figure 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4" b="42235"/>
          <a:stretch/>
        </p:blipFill>
        <p:spPr bwMode="auto">
          <a:xfrm>
            <a:off x="1828800" y="3079314"/>
            <a:ext cx="5562600" cy="30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9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7467600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Експериментална част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304800" y="1146175"/>
            <a:ext cx="8382000" cy="493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indent="0">
              <a:lnSpc>
                <a:spcPct val="114000"/>
              </a:lnSpc>
              <a:buNone/>
            </a:pPr>
            <a:r>
              <a:rPr lang="bg-BG" sz="1800" b="1" dirty="0" smtClean="0"/>
              <a:t>Биологичен материал</a:t>
            </a:r>
            <a:endParaRPr lang="bg-BG" sz="1800" dirty="0"/>
          </a:p>
          <a:p>
            <a:pPr>
              <a:lnSpc>
                <a:spcPct val="114000"/>
              </a:lnSpc>
            </a:pPr>
            <a:r>
              <a:rPr lang="bg-BG" sz="1800" dirty="0" smtClean="0"/>
              <a:t>Хайвер, получен от култивирани и отглеждани в българска ферма дъгова пъстърва (</a:t>
            </a:r>
            <a:r>
              <a:rPr lang="en-GB" sz="1800" i="1" dirty="0" smtClean="0"/>
              <a:t>Oncorhynchus mykiss</a:t>
            </a:r>
            <a:r>
              <a:rPr lang="bg-BG" sz="1800" i="1" dirty="0" smtClean="0"/>
              <a:t> </a:t>
            </a:r>
            <a:r>
              <a:rPr lang="en-US" sz="1800" i="1" dirty="0" smtClean="0"/>
              <a:t>W.</a:t>
            </a:r>
            <a:r>
              <a:rPr lang="bg-BG" sz="1800" i="1" dirty="0"/>
              <a:t>)</a:t>
            </a:r>
            <a:r>
              <a:rPr lang="en-US" sz="1800" i="1" dirty="0" smtClean="0"/>
              <a:t> </a:t>
            </a:r>
            <a:r>
              <a:rPr lang="en-GB" sz="1800" dirty="0" smtClean="0"/>
              <a:t> </a:t>
            </a:r>
            <a:r>
              <a:rPr lang="bg-BG" sz="1800" dirty="0" smtClean="0"/>
              <a:t>и </a:t>
            </a:r>
            <a:r>
              <a:rPr lang="bg-BG" sz="1800" dirty="0" err="1" smtClean="0"/>
              <a:t>сивен</a:t>
            </a:r>
            <a:r>
              <a:rPr lang="bg-BG" sz="1800" dirty="0" smtClean="0"/>
              <a:t> (</a:t>
            </a:r>
            <a:r>
              <a:rPr lang="en-GB" sz="1800" i="1" dirty="0" err="1" smtClean="0"/>
              <a:t>Salvelinus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fontinalis</a:t>
            </a:r>
            <a:r>
              <a:rPr lang="bg-BG" sz="1800" i="1" dirty="0" smtClean="0"/>
              <a:t> </a:t>
            </a:r>
            <a:r>
              <a:rPr lang="en-GB" sz="1800" i="1" dirty="0" smtClean="0"/>
              <a:t> М</a:t>
            </a:r>
            <a:r>
              <a:rPr lang="bg-BG" sz="1800" i="1" dirty="0" smtClean="0"/>
              <a:t>.)</a:t>
            </a:r>
            <a:r>
              <a:rPr lang="bg-BG" sz="1800" dirty="0" smtClean="0"/>
              <a:t>, разпределени в 3 </a:t>
            </a:r>
            <a:r>
              <a:rPr lang="bg-BG" sz="1800" dirty="0"/>
              <a:t>паралелни </a:t>
            </a:r>
            <a:r>
              <a:rPr lang="bg-BG" sz="1800" dirty="0" smtClean="0"/>
              <a:t>експериментални групи;</a:t>
            </a:r>
          </a:p>
          <a:p>
            <a:pPr algn="just">
              <a:lnSpc>
                <a:spcPct val="114000"/>
              </a:lnSpc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Разплодниците са хранени със специализиран </a:t>
            </a:r>
            <a:r>
              <a:rPr lang="bg-BG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екструдиран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фураж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AQUA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ECO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без добавени пигменти </a:t>
            </a:r>
            <a:r>
              <a:rPr lang="bg-BG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фирма „АКВА ГАРАНТ“ – </a:t>
            </a:r>
            <a:r>
              <a:rPr lang="bg-BG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Австрия.</a:t>
            </a: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bg-BG" sz="1800" dirty="0" smtClean="0"/>
              <a:t>В момента на </a:t>
            </a:r>
            <a:r>
              <a:rPr lang="bg-BG" sz="1800" dirty="0" err="1" smtClean="0"/>
              <a:t>пробовземането</a:t>
            </a:r>
            <a:r>
              <a:rPr lang="bg-BG" sz="1800" dirty="0" smtClean="0"/>
              <a:t> екземплярите от дъговата пъстърва са на възраст от </a:t>
            </a:r>
            <a:r>
              <a:rPr lang="en-GB" sz="1800" dirty="0" smtClean="0"/>
              <a:t>36 </a:t>
            </a:r>
            <a:r>
              <a:rPr lang="bg-BG" sz="1800" dirty="0" smtClean="0"/>
              <a:t>месеца и живо тегло</a:t>
            </a:r>
            <a:r>
              <a:rPr lang="en-GB" sz="1800" dirty="0" smtClean="0"/>
              <a:t> </a:t>
            </a:r>
            <a:r>
              <a:rPr lang="bg-BG" sz="1800" dirty="0" smtClean="0"/>
              <a:t>от</a:t>
            </a:r>
            <a:r>
              <a:rPr lang="en-GB" sz="1800" dirty="0" smtClean="0"/>
              <a:t> 843</a:t>
            </a:r>
            <a:r>
              <a:rPr lang="bg-BG" sz="1800" dirty="0" smtClean="0"/>
              <a:t> </a:t>
            </a:r>
            <a:r>
              <a:rPr lang="en-GB" sz="1800" dirty="0" smtClean="0"/>
              <a:t>±</a:t>
            </a:r>
            <a:r>
              <a:rPr lang="bg-BG" sz="1800" dirty="0" smtClean="0"/>
              <a:t> </a:t>
            </a:r>
            <a:r>
              <a:rPr lang="en-GB" sz="1800" dirty="0" smtClean="0"/>
              <a:t>42 g</a:t>
            </a:r>
            <a:r>
              <a:rPr lang="bg-BG" sz="1800" dirty="0" smtClean="0"/>
              <a:t>, а тези от </a:t>
            </a:r>
            <a:r>
              <a:rPr lang="bg-BG" sz="1800" dirty="0" err="1" smtClean="0"/>
              <a:t>сивена</a:t>
            </a:r>
            <a:r>
              <a:rPr lang="bg-BG" sz="1800" dirty="0"/>
              <a:t> </a:t>
            </a:r>
            <a:r>
              <a:rPr lang="bg-BG" sz="1800" dirty="0" smtClean="0"/>
              <a:t> – съответно </a:t>
            </a:r>
            <a:r>
              <a:rPr lang="en-GB" sz="1800" dirty="0" smtClean="0"/>
              <a:t>24 </a:t>
            </a:r>
            <a:r>
              <a:rPr lang="bg-BG" sz="1800" dirty="0" smtClean="0"/>
              <a:t>месеца и</a:t>
            </a:r>
            <a:r>
              <a:rPr lang="en-GB" sz="1800" dirty="0" smtClean="0"/>
              <a:t> </a:t>
            </a:r>
            <a:r>
              <a:rPr lang="en-GB" sz="1800" dirty="0"/>
              <a:t>257±12.5 </a:t>
            </a:r>
            <a:r>
              <a:rPr lang="en-GB" sz="1800" dirty="0" smtClean="0"/>
              <a:t>g</a:t>
            </a:r>
            <a:r>
              <a:rPr lang="bg-BG" sz="1800" dirty="0"/>
              <a:t>;</a:t>
            </a:r>
            <a:endParaRPr lang="bg-BG" sz="1800" dirty="0" smtClean="0"/>
          </a:p>
          <a:p>
            <a:pPr>
              <a:lnSpc>
                <a:spcPct val="114000"/>
              </a:lnSpc>
            </a:pPr>
            <a:r>
              <a:rPr lang="bg-BG" sz="1800" dirty="0" smtClean="0"/>
              <a:t>Период на </a:t>
            </a:r>
            <a:r>
              <a:rPr lang="bg-BG" sz="1800" dirty="0" err="1" smtClean="0"/>
              <a:t>пробонабиране</a:t>
            </a:r>
            <a:r>
              <a:rPr lang="en-US" sz="1800" dirty="0" smtClean="0"/>
              <a:t>:</a:t>
            </a:r>
            <a:r>
              <a:rPr lang="bg-BG" sz="1800" dirty="0" smtClean="0"/>
              <a:t> </a:t>
            </a:r>
            <a:r>
              <a:rPr lang="bg-BG" sz="1800" dirty="0" smtClean="0"/>
              <a:t>юни - октомври</a:t>
            </a:r>
            <a:r>
              <a:rPr lang="en-GB" sz="1800" dirty="0" smtClean="0"/>
              <a:t> </a:t>
            </a:r>
            <a:r>
              <a:rPr lang="en-GB" sz="1800" dirty="0" smtClean="0"/>
              <a:t>2015</a:t>
            </a:r>
            <a:r>
              <a:rPr lang="bg-BG" sz="1800" dirty="0" smtClean="0"/>
              <a:t>г;</a:t>
            </a:r>
          </a:p>
          <a:p>
            <a:pPr>
              <a:lnSpc>
                <a:spcPct val="114000"/>
              </a:lnSpc>
            </a:pPr>
            <a:r>
              <a:rPr lang="bg-BG" sz="1800" dirty="0" smtClean="0"/>
              <a:t>Биологичният материал е замразяван непосредствено след вземането му, транспортиран е в </a:t>
            </a:r>
            <a:r>
              <a:rPr lang="bg-BG" sz="1800" dirty="0" err="1" smtClean="0"/>
              <a:t>замръзено</a:t>
            </a:r>
            <a:r>
              <a:rPr lang="bg-BG" sz="1800" dirty="0" smtClean="0"/>
              <a:t> състояние и съхраняван не повече от 2 седмици при </a:t>
            </a:r>
            <a:r>
              <a:rPr lang="en-GB" sz="1800" dirty="0" smtClean="0"/>
              <a:t> </a:t>
            </a:r>
            <a:r>
              <a:rPr lang="en-GB" sz="1800" dirty="0"/>
              <a:t>-</a:t>
            </a:r>
            <a:r>
              <a:rPr lang="en-GB" sz="1800" dirty="0" smtClean="0"/>
              <a:t>12</a:t>
            </a:r>
            <a:r>
              <a:rPr lang="bg-BG" sz="1800" dirty="0" smtClean="0"/>
              <a:t> </a:t>
            </a:r>
            <a:r>
              <a:rPr lang="en-GB" sz="1800" dirty="0" smtClean="0"/>
              <a:t>°</a:t>
            </a:r>
            <a:r>
              <a:rPr lang="en-GB" sz="1800" dirty="0"/>
              <a:t>C </a:t>
            </a:r>
            <a:r>
              <a:rPr lang="bg-BG" sz="1800" dirty="0" smtClean="0"/>
              <a:t>до началото на анализите.</a:t>
            </a:r>
          </a:p>
          <a:p>
            <a:endParaRPr lang="bg-BG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66893-79E2-4326-B874-C90457C05D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Table Placeholder 5" descr="D:\Служебен компютър\Дипломни работи\Дипломна работа Найден Найденов\Снимки\WP_20131108_00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09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2125</TotalTime>
  <Words>1013</Words>
  <Application>Microsoft Office PowerPoint</Application>
  <PresentationFormat>On-screen Show (4:3)</PresentationFormat>
  <Paragraphs>323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Oriel</vt:lpstr>
      <vt:lpstr>Document</vt:lpstr>
      <vt:lpstr>PowerPoint Presentation</vt:lpstr>
      <vt:lpstr>Въведение. Каротеноиди</vt:lpstr>
      <vt:lpstr>Въведение. Каротеноиди</vt:lpstr>
      <vt:lpstr>Въведение. Каротеноидите и животните</vt:lpstr>
      <vt:lpstr>Въведение. Съдържание на ксантофили в хайвера на  пъстървови риби.</vt:lpstr>
      <vt:lpstr>Въведение. Ксантофилите и синдром М74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Резултати и обсъждане. Валидиране на метода</vt:lpstr>
      <vt:lpstr>Резултати и обсъждане. Валидиране на метода</vt:lpstr>
      <vt:lpstr>Резултати и обсъждане. Валидиране на метода</vt:lpstr>
      <vt:lpstr>Резултати и обсъждане. Валидиране на метода</vt:lpstr>
      <vt:lpstr>Резултати и обсъждане. Валидиране на метода</vt:lpstr>
      <vt:lpstr>Резултати и обсъждане. Съдържание на AX и CX в хайвер от пъстървови риби</vt:lpstr>
      <vt:lpstr>Резултати и обсъждане. Съдържание на AX и CX в хайвер от пъстървови риби</vt:lpstr>
      <vt:lpstr>Изводи</vt:lpstr>
      <vt:lpstr>Благодарности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Atanasov</dc:creator>
  <cp:lastModifiedBy>Canova</cp:lastModifiedBy>
  <cp:revision>174</cp:revision>
  <dcterms:created xsi:type="dcterms:W3CDTF">2006-08-16T00:00:00Z</dcterms:created>
  <dcterms:modified xsi:type="dcterms:W3CDTF">2017-05-10T09:58:39Z</dcterms:modified>
</cp:coreProperties>
</file>